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6" r:id="rId2"/>
    <p:sldId id="341" r:id="rId3"/>
    <p:sldId id="338" r:id="rId4"/>
    <p:sldId id="340" r:id="rId5"/>
    <p:sldId id="295" r:id="rId6"/>
    <p:sldId id="297" r:id="rId7"/>
    <p:sldId id="306" r:id="rId8"/>
    <p:sldId id="318" r:id="rId9"/>
    <p:sldId id="313" r:id="rId10"/>
    <p:sldId id="317" r:id="rId11"/>
    <p:sldId id="292" r:id="rId12"/>
    <p:sldId id="323" r:id="rId13"/>
    <p:sldId id="326" r:id="rId14"/>
    <p:sldId id="307" r:id="rId15"/>
    <p:sldId id="300" r:id="rId16"/>
    <p:sldId id="302" r:id="rId17"/>
    <p:sldId id="312" r:id="rId18"/>
    <p:sldId id="311" r:id="rId19"/>
    <p:sldId id="305" r:id="rId20"/>
    <p:sldId id="309" r:id="rId21"/>
    <p:sldId id="310" r:id="rId22"/>
    <p:sldId id="308" r:id="rId23"/>
    <p:sldId id="322" r:id="rId24"/>
    <p:sldId id="325" r:id="rId25"/>
    <p:sldId id="324" r:id="rId26"/>
    <p:sldId id="329" r:id="rId27"/>
    <p:sldId id="331" r:id="rId28"/>
    <p:sldId id="330" r:id="rId29"/>
    <p:sldId id="327" r:id="rId30"/>
    <p:sldId id="334" r:id="rId31"/>
    <p:sldId id="335" r:id="rId32"/>
    <p:sldId id="321" r:id="rId33"/>
    <p:sldId id="337" r:id="rId34"/>
    <p:sldId id="333" r:id="rId35"/>
    <p:sldId id="328" r:id="rId36"/>
    <p:sldId id="332" r:id="rId37"/>
    <p:sldId id="304" r:id="rId38"/>
    <p:sldId id="316" r:id="rId39"/>
    <p:sldId id="315" r:id="rId40"/>
    <p:sldId id="320" r:id="rId41"/>
    <p:sldId id="314" r:id="rId42"/>
    <p:sldId id="339" r:id="rId43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68" autoAdjust="0"/>
  </p:normalViewPr>
  <p:slideViewPr>
    <p:cSldViewPr>
      <p:cViewPr>
        <p:scale>
          <a:sx n="66" d="100"/>
          <a:sy n="66" d="100"/>
        </p:scale>
        <p:origin x="-588" y="-58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ANTE\EXV_TROMR$\Transport\Infrastruktur\2011\110314%20Rev.%20fremskrivning%20af%20motorvejstrafik%20&#216;stjyll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plotArea>
      <c:layout/>
      <c:lineChart>
        <c:grouping val="standard"/>
        <c:ser>
          <c:idx val="0"/>
          <c:order val="0"/>
          <c:tx>
            <c:strRef>
              <c:f>'Ark1'!$A$95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'Ark1'!$B$94:$AS$94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'Ark1'!$B$95:$AS$95</c:f>
              <c:numCache>
                <c:formatCode>General</c:formatCode>
                <c:ptCount val="44"/>
                <c:pt idx="1">
                  <c:v>63000</c:v>
                </c:pt>
                <c:pt idx="2">
                  <c:v>63000</c:v>
                </c:pt>
                <c:pt idx="3">
                  <c:v>63000</c:v>
                </c:pt>
                <c:pt idx="4">
                  <c:v>63000</c:v>
                </c:pt>
                <c:pt idx="5">
                  <c:v>63000</c:v>
                </c:pt>
                <c:pt idx="6">
                  <c:v>63000</c:v>
                </c:pt>
                <c:pt idx="7">
                  <c:v>63000</c:v>
                </c:pt>
                <c:pt idx="8">
                  <c:v>63000</c:v>
                </c:pt>
                <c:pt idx="9">
                  <c:v>63000</c:v>
                </c:pt>
                <c:pt idx="10">
                  <c:v>63000</c:v>
                </c:pt>
                <c:pt idx="11">
                  <c:v>63000</c:v>
                </c:pt>
                <c:pt idx="12">
                  <c:v>63000</c:v>
                </c:pt>
                <c:pt idx="13">
                  <c:v>63000</c:v>
                </c:pt>
                <c:pt idx="14">
                  <c:v>63000</c:v>
                </c:pt>
                <c:pt idx="15">
                  <c:v>63000</c:v>
                </c:pt>
                <c:pt idx="16">
                  <c:v>63000</c:v>
                </c:pt>
                <c:pt idx="17">
                  <c:v>63000</c:v>
                </c:pt>
                <c:pt idx="18">
                  <c:v>63000</c:v>
                </c:pt>
                <c:pt idx="19">
                  <c:v>63000</c:v>
                </c:pt>
                <c:pt idx="20">
                  <c:v>63000</c:v>
                </c:pt>
                <c:pt idx="21">
                  <c:v>63000</c:v>
                </c:pt>
                <c:pt idx="22">
                  <c:v>63000</c:v>
                </c:pt>
                <c:pt idx="23">
                  <c:v>63000</c:v>
                </c:pt>
                <c:pt idx="24">
                  <c:v>63000</c:v>
                </c:pt>
                <c:pt idx="25">
                  <c:v>63000</c:v>
                </c:pt>
                <c:pt idx="26">
                  <c:v>63000</c:v>
                </c:pt>
                <c:pt idx="27">
                  <c:v>63000</c:v>
                </c:pt>
                <c:pt idx="28">
                  <c:v>63000</c:v>
                </c:pt>
                <c:pt idx="29">
                  <c:v>63000</c:v>
                </c:pt>
                <c:pt idx="30">
                  <c:v>63000</c:v>
                </c:pt>
                <c:pt idx="31">
                  <c:v>63000</c:v>
                </c:pt>
                <c:pt idx="32">
                  <c:v>63000</c:v>
                </c:pt>
                <c:pt idx="33">
                  <c:v>63000</c:v>
                </c:pt>
                <c:pt idx="34">
                  <c:v>63000</c:v>
                </c:pt>
                <c:pt idx="35">
                  <c:v>63000</c:v>
                </c:pt>
                <c:pt idx="36">
                  <c:v>63000</c:v>
                </c:pt>
                <c:pt idx="37">
                  <c:v>63000</c:v>
                </c:pt>
                <c:pt idx="38">
                  <c:v>63000</c:v>
                </c:pt>
                <c:pt idx="39">
                  <c:v>63000</c:v>
                </c:pt>
                <c:pt idx="40">
                  <c:v>63000</c:v>
                </c:pt>
                <c:pt idx="41">
                  <c:v>63000</c:v>
                </c:pt>
                <c:pt idx="42">
                  <c:v>63000</c:v>
                </c:pt>
                <c:pt idx="43">
                  <c:v>63000</c:v>
                </c:pt>
              </c:numCache>
            </c:numRef>
          </c:val>
        </c:ser>
        <c:ser>
          <c:idx val="1"/>
          <c:order val="1"/>
          <c:tx>
            <c:strRef>
              <c:f>'Ark1'!$A$96</c:f>
              <c:strCache>
                <c:ptCount val="1"/>
                <c:pt idx="0">
                  <c:v>Haderslev N - Kolding 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'Ark1'!$B$94:$AS$94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'Ark1'!$B$96:$AS$96</c:f>
              <c:numCache>
                <c:formatCode>General</c:formatCode>
                <c:ptCount val="44"/>
                <c:pt idx="1">
                  <c:v>37600</c:v>
                </c:pt>
                <c:pt idx="2" formatCode="0">
                  <c:v>37600</c:v>
                </c:pt>
                <c:pt idx="3" formatCode="0">
                  <c:v>38540</c:v>
                </c:pt>
                <c:pt idx="4" formatCode="0">
                  <c:v>39503.5</c:v>
                </c:pt>
                <c:pt idx="5" formatCode="0">
                  <c:v>40491.087500000001</c:v>
                </c:pt>
                <c:pt idx="6" formatCode="0">
                  <c:v>41503.364687500005</c:v>
                </c:pt>
                <c:pt idx="7" formatCode="0">
                  <c:v>42540.948804687483</c:v>
                </c:pt>
                <c:pt idx="8" formatCode="0">
                  <c:v>43604.472524804667</c:v>
                </c:pt>
                <c:pt idx="9" formatCode="0">
                  <c:v>44694.584337924825</c:v>
                </c:pt>
                <c:pt idx="10" formatCode="0">
                  <c:v>45811.948946372948</c:v>
                </c:pt>
                <c:pt idx="11" formatCode="0">
                  <c:v>46957.247670032186</c:v>
                </c:pt>
                <c:pt idx="12" formatCode="0">
                  <c:v>48131.178861782995</c:v>
                </c:pt>
                <c:pt idx="13" formatCode="0">
                  <c:v>49334.458333327639</c:v>
                </c:pt>
                <c:pt idx="14" formatCode="0">
                  <c:v>50222.478583327524</c:v>
                </c:pt>
                <c:pt idx="15" formatCode="0">
                  <c:v>51126.48319782738</c:v>
                </c:pt>
                <c:pt idx="16" formatCode="0">
                  <c:v>52046.759895388292</c:v>
                </c:pt>
                <c:pt idx="17" formatCode="0">
                  <c:v>52983.601573505213</c:v>
                </c:pt>
                <c:pt idx="18" formatCode="0">
                  <c:v>53937.306401828362</c:v>
                </c:pt>
                <c:pt idx="19" formatCode="0">
                  <c:v>54908.177917061221</c:v>
                </c:pt>
                <c:pt idx="20" formatCode="0">
                  <c:v>55896.52511956833</c:v>
                </c:pt>
                <c:pt idx="21" formatCode="0">
                  <c:v>56902.662571720597</c:v>
                </c:pt>
                <c:pt idx="22" formatCode="0">
                  <c:v>57926.910498011566</c:v>
                </c:pt>
                <c:pt idx="23" formatCode="0">
                  <c:v>40269.594886975778</c:v>
                </c:pt>
                <c:pt idx="24" formatCode="0">
                  <c:v>40994.447594941339</c:v>
                </c:pt>
                <c:pt idx="25" formatCode="0">
                  <c:v>41732.347651650285</c:v>
                </c:pt>
                <c:pt idx="26" formatCode="0">
                  <c:v>42483.529909379991</c:v>
                </c:pt>
                <c:pt idx="27" formatCode="0">
                  <c:v>43248.233447748826</c:v>
                </c:pt>
                <c:pt idx="28" formatCode="0">
                  <c:v>44026.701649808274</c:v>
                </c:pt>
                <c:pt idx="29" formatCode="0">
                  <c:v>44819.182279504894</c:v>
                </c:pt>
                <c:pt idx="30" formatCode="0">
                  <c:v>45625.9275605359</c:v>
                </c:pt>
                <c:pt idx="31" formatCode="0">
                  <c:v>46447.194256625589</c:v>
                </c:pt>
                <c:pt idx="32" formatCode="0">
                  <c:v>47283.243753244853</c:v>
                </c:pt>
                <c:pt idx="33" formatCode="0">
                  <c:v>48134.342140803223</c:v>
                </c:pt>
                <c:pt idx="34" formatCode="0">
                  <c:v>49000.760299337715</c:v>
                </c:pt>
                <c:pt idx="35" formatCode="0">
                  <c:v>49882.773984725747</c:v>
                </c:pt>
                <c:pt idx="36" formatCode="0">
                  <c:v>50780.66391645086</c:v>
                </c:pt>
                <c:pt idx="37" formatCode="0">
                  <c:v>51694.715866947001</c:v>
                </c:pt>
                <c:pt idx="38" formatCode="0">
                  <c:v>52625.220752551977</c:v>
                </c:pt>
                <c:pt idx="39" formatCode="0">
                  <c:v>53572.474726097993</c:v>
                </c:pt>
                <c:pt idx="40" formatCode="0">
                  <c:v>54536.779271167725</c:v>
                </c:pt>
                <c:pt idx="41" formatCode="0">
                  <c:v>55518.441298048798</c:v>
                </c:pt>
                <c:pt idx="42" formatCode="0">
                  <c:v>56517.773241413583</c:v>
                </c:pt>
                <c:pt idx="43" formatCode="0">
                  <c:v>57535.093159759075</c:v>
                </c:pt>
              </c:numCache>
            </c:numRef>
          </c:val>
        </c:ser>
        <c:marker val="1"/>
        <c:axId val="65361024"/>
        <c:axId val="65362560"/>
      </c:lineChart>
      <c:catAx>
        <c:axId val="6536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362560"/>
        <c:crosses val="autoZero"/>
        <c:auto val="1"/>
        <c:lblAlgn val="ctr"/>
        <c:lblOffset val="100"/>
      </c:catAx>
      <c:valAx>
        <c:axId val="65362560"/>
        <c:scaling>
          <c:orientation val="minMax"/>
          <c:min val="1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36102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/>
      <c:lineChart>
        <c:grouping val="standard"/>
        <c:ser>
          <c:idx val="0"/>
          <c:order val="0"/>
          <c:tx>
            <c:strRef>
              <c:f>'Ark1'!$A$112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'Ark1'!$B$111:$AS$111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'Ark1'!$B$112:$AS$112</c:f>
              <c:numCache>
                <c:formatCode>General</c:formatCode>
                <c:ptCount val="44"/>
                <c:pt idx="1">
                  <c:v>94500</c:v>
                </c:pt>
                <c:pt idx="2">
                  <c:v>94500</c:v>
                </c:pt>
                <c:pt idx="3">
                  <c:v>94500</c:v>
                </c:pt>
                <c:pt idx="4">
                  <c:v>94500</c:v>
                </c:pt>
                <c:pt idx="5">
                  <c:v>94500</c:v>
                </c:pt>
                <c:pt idx="6">
                  <c:v>94500</c:v>
                </c:pt>
                <c:pt idx="7">
                  <c:v>94500</c:v>
                </c:pt>
                <c:pt idx="8">
                  <c:v>94500</c:v>
                </c:pt>
                <c:pt idx="9">
                  <c:v>94500</c:v>
                </c:pt>
                <c:pt idx="10">
                  <c:v>94500</c:v>
                </c:pt>
                <c:pt idx="11">
                  <c:v>94500</c:v>
                </c:pt>
                <c:pt idx="12">
                  <c:v>94500</c:v>
                </c:pt>
                <c:pt idx="13">
                  <c:v>94500</c:v>
                </c:pt>
                <c:pt idx="14">
                  <c:v>94500</c:v>
                </c:pt>
                <c:pt idx="15">
                  <c:v>94500</c:v>
                </c:pt>
                <c:pt idx="16">
                  <c:v>94500</c:v>
                </c:pt>
                <c:pt idx="17">
                  <c:v>94500</c:v>
                </c:pt>
                <c:pt idx="18">
                  <c:v>94500</c:v>
                </c:pt>
                <c:pt idx="19">
                  <c:v>94500</c:v>
                </c:pt>
                <c:pt idx="20">
                  <c:v>94500</c:v>
                </c:pt>
                <c:pt idx="21">
                  <c:v>94500</c:v>
                </c:pt>
                <c:pt idx="22">
                  <c:v>94500</c:v>
                </c:pt>
                <c:pt idx="23">
                  <c:v>94500</c:v>
                </c:pt>
                <c:pt idx="24">
                  <c:v>94500</c:v>
                </c:pt>
                <c:pt idx="25">
                  <c:v>94500</c:v>
                </c:pt>
                <c:pt idx="26">
                  <c:v>94500</c:v>
                </c:pt>
                <c:pt idx="27">
                  <c:v>94500</c:v>
                </c:pt>
                <c:pt idx="28">
                  <c:v>94500</c:v>
                </c:pt>
                <c:pt idx="29">
                  <c:v>94500</c:v>
                </c:pt>
                <c:pt idx="30">
                  <c:v>94500</c:v>
                </c:pt>
                <c:pt idx="31">
                  <c:v>94500</c:v>
                </c:pt>
                <c:pt idx="32">
                  <c:v>94500</c:v>
                </c:pt>
                <c:pt idx="33">
                  <c:v>94500</c:v>
                </c:pt>
                <c:pt idx="34">
                  <c:v>94500</c:v>
                </c:pt>
                <c:pt idx="35">
                  <c:v>94500</c:v>
                </c:pt>
                <c:pt idx="36">
                  <c:v>94500</c:v>
                </c:pt>
                <c:pt idx="37">
                  <c:v>94500</c:v>
                </c:pt>
                <c:pt idx="38">
                  <c:v>94500</c:v>
                </c:pt>
                <c:pt idx="39">
                  <c:v>94500</c:v>
                </c:pt>
                <c:pt idx="40">
                  <c:v>94500</c:v>
                </c:pt>
                <c:pt idx="41">
                  <c:v>94500</c:v>
                </c:pt>
                <c:pt idx="42">
                  <c:v>94500</c:v>
                </c:pt>
                <c:pt idx="43">
                  <c:v>94500</c:v>
                </c:pt>
              </c:numCache>
            </c:numRef>
          </c:val>
        </c:ser>
        <c:ser>
          <c:idx val="1"/>
          <c:order val="1"/>
          <c:tx>
            <c:strRef>
              <c:f>'Ark1'!$A$113</c:f>
              <c:strCache>
                <c:ptCount val="1"/>
                <c:pt idx="0">
                  <c:v>Kolding Vest - Kolding Ø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'Ark1'!$B$111:$AS$111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'Ark1'!$B$113:$AS$113</c:f>
              <c:numCache>
                <c:formatCode>General</c:formatCode>
                <c:ptCount val="44"/>
                <c:pt idx="1">
                  <c:v>54400</c:v>
                </c:pt>
                <c:pt idx="2" formatCode="0">
                  <c:v>54400</c:v>
                </c:pt>
                <c:pt idx="3" formatCode="0">
                  <c:v>55324.799999999996</c:v>
                </c:pt>
                <c:pt idx="4" formatCode="0">
                  <c:v>56265.321599999996</c:v>
                </c:pt>
                <c:pt idx="5" formatCode="0">
                  <c:v>57221.832067200012</c:v>
                </c:pt>
                <c:pt idx="6" formatCode="0">
                  <c:v>58194.603212342416</c:v>
                </c:pt>
                <c:pt idx="7" formatCode="0">
                  <c:v>59183.911466952195</c:v>
                </c:pt>
                <c:pt idx="8" formatCode="0">
                  <c:v>60190.037961890375</c:v>
                </c:pt>
                <c:pt idx="9" formatCode="0">
                  <c:v>61213.268607242513</c:v>
                </c:pt>
                <c:pt idx="10" formatCode="0">
                  <c:v>62253.894173565575</c:v>
                </c:pt>
                <c:pt idx="11" formatCode="0">
                  <c:v>63312.210374516224</c:v>
                </c:pt>
                <c:pt idx="12" formatCode="0">
                  <c:v>64388.517950883004</c:v>
                </c:pt>
                <c:pt idx="13" formatCode="0">
                  <c:v>65483.122756048011</c:v>
                </c:pt>
                <c:pt idx="14" formatCode="0">
                  <c:v>66661.818965656872</c:v>
                </c:pt>
                <c:pt idx="15" formatCode="0">
                  <c:v>67861.731707038693</c:v>
                </c:pt>
                <c:pt idx="16" formatCode="0">
                  <c:v>69083.242877765253</c:v>
                </c:pt>
                <c:pt idx="17" formatCode="0">
                  <c:v>70326.741249565108</c:v>
                </c:pt>
                <c:pt idx="18" formatCode="0">
                  <c:v>71592.622592057334</c:v>
                </c:pt>
                <c:pt idx="19" formatCode="0">
                  <c:v>72881.289798714424</c:v>
                </c:pt>
                <c:pt idx="20" formatCode="0">
                  <c:v>74193.153015091302</c:v>
                </c:pt>
                <c:pt idx="21" formatCode="0">
                  <c:v>75528.629769362946</c:v>
                </c:pt>
                <c:pt idx="22" formatCode="0">
                  <c:v>76888.145105211413</c:v>
                </c:pt>
                <c:pt idx="23" formatCode="0">
                  <c:v>65672.13171710528</c:v>
                </c:pt>
                <c:pt idx="24" formatCode="0">
                  <c:v>66854.230088013108</c:v>
                </c:pt>
                <c:pt idx="25" formatCode="0">
                  <c:v>68057.606229597353</c:v>
                </c:pt>
                <c:pt idx="26" formatCode="0">
                  <c:v>69282.643141730092</c:v>
                </c:pt>
                <c:pt idx="27" formatCode="0">
                  <c:v>70529.730718281309</c:v>
                </c:pt>
                <c:pt idx="28" formatCode="0">
                  <c:v>71799.265871210184</c:v>
                </c:pt>
                <c:pt idx="29" formatCode="0">
                  <c:v>73091.652656892082</c:v>
                </c:pt>
                <c:pt idx="30" formatCode="0">
                  <c:v>74407.302404716145</c:v>
                </c:pt>
                <c:pt idx="31" formatCode="0">
                  <c:v>75746.633848001031</c:v>
                </c:pt>
                <c:pt idx="32" formatCode="0">
                  <c:v>77110.073257265045</c:v>
                </c:pt>
                <c:pt idx="33" formatCode="0">
                  <c:v>78498.054575895832</c:v>
                </c:pt>
                <c:pt idx="34" formatCode="0">
                  <c:v>79911.019558261964</c:v>
                </c:pt>
                <c:pt idx="35" formatCode="0">
                  <c:v>81349.4179103106</c:v>
                </c:pt>
                <c:pt idx="36" formatCode="0">
                  <c:v>82813.707432696261</c:v>
                </c:pt>
                <c:pt idx="37" formatCode="0">
                  <c:v>84304.354166484962</c:v>
                </c:pt>
                <c:pt idx="38" formatCode="0">
                  <c:v>85821.832541481519</c:v>
                </c:pt>
                <c:pt idx="39" formatCode="0">
                  <c:v>87366.625527228272</c:v>
                </c:pt>
                <c:pt idx="40" formatCode="0">
                  <c:v>88939.224786718391</c:v>
                </c:pt>
                <c:pt idx="41" formatCode="0">
                  <c:v>90540.130832879178</c:v>
                </c:pt>
                <c:pt idx="42" formatCode="0">
                  <c:v>92169.853187871064</c:v>
                </c:pt>
                <c:pt idx="43" formatCode="0">
                  <c:v>93828.910545252584</c:v>
                </c:pt>
              </c:numCache>
            </c:numRef>
          </c:val>
        </c:ser>
        <c:marker val="1"/>
        <c:axId val="65692416"/>
        <c:axId val="65693952"/>
      </c:lineChart>
      <c:catAx>
        <c:axId val="65692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693952"/>
        <c:crosses val="autoZero"/>
        <c:auto val="1"/>
        <c:lblAlgn val="ctr"/>
        <c:lblOffset val="100"/>
      </c:catAx>
      <c:valAx>
        <c:axId val="65693952"/>
        <c:scaling>
          <c:orientation val="minMax"/>
          <c:min val="4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692416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plotArea>
      <c:layout/>
      <c:lineChart>
        <c:grouping val="standard"/>
        <c:ser>
          <c:idx val="0"/>
          <c:order val="0"/>
          <c:tx>
            <c:strRef>
              <c:f>'Ark1'!$A$128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'Ark1'!$B$127:$AS$127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'Ark1'!$B$128:$AS$128</c:f>
              <c:numCache>
                <c:formatCode>General</c:formatCode>
                <c:ptCount val="44"/>
                <c:pt idx="0">
                  <c:v>94500</c:v>
                </c:pt>
                <c:pt idx="1">
                  <c:v>94500</c:v>
                </c:pt>
                <c:pt idx="2">
                  <c:v>94500</c:v>
                </c:pt>
                <c:pt idx="3">
                  <c:v>94500</c:v>
                </c:pt>
                <c:pt idx="4">
                  <c:v>94500</c:v>
                </c:pt>
                <c:pt idx="5">
                  <c:v>94500</c:v>
                </c:pt>
                <c:pt idx="6">
                  <c:v>94500</c:v>
                </c:pt>
                <c:pt idx="7">
                  <c:v>94500</c:v>
                </c:pt>
                <c:pt idx="8">
                  <c:v>94500</c:v>
                </c:pt>
                <c:pt idx="9">
                  <c:v>94500</c:v>
                </c:pt>
                <c:pt idx="10">
                  <c:v>94500</c:v>
                </c:pt>
                <c:pt idx="11">
                  <c:v>94500</c:v>
                </c:pt>
                <c:pt idx="12">
                  <c:v>94500</c:v>
                </c:pt>
                <c:pt idx="13">
                  <c:v>94500</c:v>
                </c:pt>
                <c:pt idx="14">
                  <c:v>94500</c:v>
                </c:pt>
                <c:pt idx="15">
                  <c:v>94500</c:v>
                </c:pt>
                <c:pt idx="16">
                  <c:v>94500</c:v>
                </c:pt>
                <c:pt idx="17">
                  <c:v>94500</c:v>
                </c:pt>
                <c:pt idx="18">
                  <c:v>94500</c:v>
                </c:pt>
                <c:pt idx="19">
                  <c:v>94500</c:v>
                </c:pt>
                <c:pt idx="20">
                  <c:v>94500</c:v>
                </c:pt>
                <c:pt idx="21">
                  <c:v>94500</c:v>
                </c:pt>
                <c:pt idx="22">
                  <c:v>94500</c:v>
                </c:pt>
                <c:pt idx="23">
                  <c:v>94500</c:v>
                </c:pt>
                <c:pt idx="24">
                  <c:v>94500</c:v>
                </c:pt>
                <c:pt idx="25">
                  <c:v>94500</c:v>
                </c:pt>
                <c:pt idx="26">
                  <c:v>94500</c:v>
                </c:pt>
                <c:pt idx="27">
                  <c:v>94500</c:v>
                </c:pt>
                <c:pt idx="28">
                  <c:v>94500</c:v>
                </c:pt>
                <c:pt idx="29">
                  <c:v>94500</c:v>
                </c:pt>
                <c:pt idx="30">
                  <c:v>94500</c:v>
                </c:pt>
                <c:pt idx="31">
                  <c:v>94500</c:v>
                </c:pt>
                <c:pt idx="32">
                  <c:v>94500</c:v>
                </c:pt>
                <c:pt idx="33">
                  <c:v>94500</c:v>
                </c:pt>
                <c:pt idx="34">
                  <c:v>94500</c:v>
                </c:pt>
                <c:pt idx="35">
                  <c:v>94500</c:v>
                </c:pt>
                <c:pt idx="36">
                  <c:v>94500</c:v>
                </c:pt>
                <c:pt idx="37">
                  <c:v>94500</c:v>
                </c:pt>
                <c:pt idx="38">
                  <c:v>94500</c:v>
                </c:pt>
                <c:pt idx="39">
                  <c:v>94500</c:v>
                </c:pt>
                <c:pt idx="40">
                  <c:v>94500</c:v>
                </c:pt>
                <c:pt idx="41">
                  <c:v>94500</c:v>
                </c:pt>
                <c:pt idx="42">
                  <c:v>94500</c:v>
                </c:pt>
                <c:pt idx="43">
                  <c:v>94500</c:v>
                </c:pt>
              </c:numCache>
            </c:numRef>
          </c:val>
        </c:ser>
        <c:ser>
          <c:idx val="1"/>
          <c:order val="1"/>
          <c:tx>
            <c:strRef>
              <c:f>'Ark1'!$A$129</c:f>
              <c:strCache>
                <c:ptCount val="1"/>
                <c:pt idx="0">
                  <c:v>Vejle S-Vejle 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'Ark1'!$B$127:$AS$127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'Ark1'!$B$129:$AS$129</c:f>
              <c:numCache>
                <c:formatCode>0</c:formatCode>
                <c:ptCount val="44"/>
                <c:pt idx="0">
                  <c:v>64900</c:v>
                </c:pt>
                <c:pt idx="1">
                  <c:v>64900</c:v>
                </c:pt>
                <c:pt idx="2">
                  <c:v>64900</c:v>
                </c:pt>
                <c:pt idx="3">
                  <c:v>66003.299999999988</c:v>
                </c:pt>
                <c:pt idx="4">
                  <c:v>67125.356099999975</c:v>
                </c:pt>
                <c:pt idx="5">
                  <c:v>68266.487153699971</c:v>
                </c:pt>
                <c:pt idx="6">
                  <c:v>69427.017435312737</c:v>
                </c:pt>
                <c:pt idx="7">
                  <c:v>70607.276731713107</c:v>
                </c:pt>
                <c:pt idx="8">
                  <c:v>71807.600436152294</c:v>
                </c:pt>
                <c:pt idx="9">
                  <c:v>73028.329643566874</c:v>
                </c:pt>
                <c:pt idx="10">
                  <c:v>74269.81124750743</c:v>
                </c:pt>
                <c:pt idx="11">
                  <c:v>75532.398038715124</c:v>
                </c:pt>
                <c:pt idx="12">
                  <c:v>76816.448805373147</c:v>
                </c:pt>
                <c:pt idx="13">
                  <c:v>78122.328435064614</c:v>
                </c:pt>
                <c:pt idx="14">
                  <c:v>79528.530346895786</c:v>
                </c:pt>
                <c:pt idx="15">
                  <c:v>80960.043893139766</c:v>
                </c:pt>
                <c:pt idx="16">
                  <c:v>82417.324683216371</c:v>
                </c:pt>
                <c:pt idx="17">
                  <c:v>83900.836527514315</c:v>
                </c:pt>
                <c:pt idx="18">
                  <c:v>85411.051585009438</c:v>
                </c:pt>
                <c:pt idx="19">
                  <c:v>86948.450513539748</c:v>
                </c:pt>
                <c:pt idx="20">
                  <c:v>88513.522622783465</c:v>
                </c:pt>
                <c:pt idx="21">
                  <c:v>90106.766029993538</c:v>
                </c:pt>
                <c:pt idx="22">
                  <c:v>91728.68781853345</c:v>
                </c:pt>
                <c:pt idx="23">
                  <c:v>84179.804199267062</c:v>
                </c:pt>
                <c:pt idx="24">
                  <c:v>85695.040674853808</c:v>
                </c:pt>
                <c:pt idx="25">
                  <c:v>87237.551407001287</c:v>
                </c:pt>
                <c:pt idx="26">
                  <c:v>88807.827332327259</c:v>
                </c:pt>
                <c:pt idx="27">
                  <c:v>90406.368224309146</c:v>
                </c:pt>
                <c:pt idx="28">
                  <c:v>92033.682852346712</c:v>
                </c:pt>
                <c:pt idx="29">
                  <c:v>93690.289143689006</c:v>
                </c:pt>
                <c:pt idx="30">
                  <c:v>95376.714348275345</c:v>
                </c:pt>
                <c:pt idx="31">
                  <c:v>97093.495206544307</c:v>
                </c:pt>
                <c:pt idx="32">
                  <c:v>98841.178120262179</c:v>
                </c:pt>
                <c:pt idx="33">
                  <c:v>100620.31932642682</c:v>
                </c:pt>
                <c:pt idx="34">
                  <c:v>102431.48507430243</c:v>
                </c:pt>
                <c:pt idx="35">
                  <c:v>104275.25180563994</c:v>
                </c:pt>
                <c:pt idx="36">
                  <c:v>106152.20633814139</c:v>
                </c:pt>
                <c:pt idx="37">
                  <c:v>108062.94605222793</c:v>
                </c:pt>
                <c:pt idx="38">
                  <c:v>110008.07908116812</c:v>
                </c:pt>
                <c:pt idx="39">
                  <c:v>111988.22450462914</c:v>
                </c:pt>
                <c:pt idx="40">
                  <c:v>114004.01254571232</c:v>
                </c:pt>
                <c:pt idx="41">
                  <c:v>116056.08477153537</c:v>
                </c:pt>
                <c:pt idx="42">
                  <c:v>118145.09429742285</c:v>
                </c:pt>
                <c:pt idx="43">
                  <c:v>120271.70599477654</c:v>
                </c:pt>
              </c:numCache>
            </c:numRef>
          </c:val>
        </c:ser>
        <c:marker val="1"/>
        <c:axId val="65941504"/>
        <c:axId val="65943040"/>
      </c:lineChart>
      <c:catAx>
        <c:axId val="65941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943040"/>
        <c:crosses val="autoZero"/>
        <c:auto val="1"/>
        <c:lblAlgn val="ctr"/>
        <c:lblOffset val="100"/>
      </c:catAx>
      <c:valAx>
        <c:axId val="65943040"/>
        <c:scaling>
          <c:orientation val="minMax"/>
          <c:min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94150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plotArea>
      <c:layout/>
      <c:lineChart>
        <c:grouping val="standard"/>
        <c:ser>
          <c:idx val="0"/>
          <c:order val="0"/>
          <c:tx>
            <c:strRef>
              <c:f>'Ark1'!$A$149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'Ark1'!$B$148:$AS$148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'Ark1'!$B$149:$AS$149</c:f>
              <c:numCache>
                <c:formatCode>General</c:formatCode>
                <c:ptCount val="44"/>
                <c:pt idx="1">
                  <c:v>63000</c:v>
                </c:pt>
                <c:pt idx="2">
                  <c:v>63000</c:v>
                </c:pt>
                <c:pt idx="3">
                  <c:v>63000</c:v>
                </c:pt>
                <c:pt idx="4">
                  <c:v>63000</c:v>
                </c:pt>
                <c:pt idx="5">
                  <c:v>63000</c:v>
                </c:pt>
                <c:pt idx="6">
                  <c:v>63000</c:v>
                </c:pt>
                <c:pt idx="7">
                  <c:v>63000</c:v>
                </c:pt>
                <c:pt idx="8">
                  <c:v>63000</c:v>
                </c:pt>
                <c:pt idx="9">
                  <c:v>63000</c:v>
                </c:pt>
                <c:pt idx="10">
                  <c:v>63000</c:v>
                </c:pt>
                <c:pt idx="11">
                  <c:v>63000</c:v>
                </c:pt>
                <c:pt idx="12">
                  <c:v>63000</c:v>
                </c:pt>
                <c:pt idx="13">
                  <c:v>63000</c:v>
                </c:pt>
                <c:pt idx="14">
                  <c:v>63000</c:v>
                </c:pt>
                <c:pt idx="15">
                  <c:v>63000</c:v>
                </c:pt>
                <c:pt idx="16">
                  <c:v>63000</c:v>
                </c:pt>
                <c:pt idx="17">
                  <c:v>63000</c:v>
                </c:pt>
                <c:pt idx="18">
                  <c:v>63000</c:v>
                </c:pt>
                <c:pt idx="19">
                  <c:v>63000</c:v>
                </c:pt>
                <c:pt idx="20">
                  <c:v>63000</c:v>
                </c:pt>
                <c:pt idx="21">
                  <c:v>63000</c:v>
                </c:pt>
                <c:pt idx="22">
                  <c:v>63000</c:v>
                </c:pt>
                <c:pt idx="23">
                  <c:v>63000</c:v>
                </c:pt>
                <c:pt idx="24">
                  <c:v>63000</c:v>
                </c:pt>
                <c:pt idx="25">
                  <c:v>63000</c:v>
                </c:pt>
                <c:pt idx="26">
                  <c:v>63000</c:v>
                </c:pt>
                <c:pt idx="27">
                  <c:v>63000</c:v>
                </c:pt>
                <c:pt idx="28">
                  <c:v>63000</c:v>
                </c:pt>
                <c:pt idx="29">
                  <c:v>63000</c:v>
                </c:pt>
                <c:pt idx="30">
                  <c:v>63000</c:v>
                </c:pt>
                <c:pt idx="31">
                  <c:v>63000</c:v>
                </c:pt>
                <c:pt idx="32">
                  <c:v>63000</c:v>
                </c:pt>
                <c:pt idx="33">
                  <c:v>63000</c:v>
                </c:pt>
                <c:pt idx="34">
                  <c:v>63000</c:v>
                </c:pt>
                <c:pt idx="35">
                  <c:v>63000</c:v>
                </c:pt>
                <c:pt idx="36">
                  <c:v>63000</c:v>
                </c:pt>
                <c:pt idx="37">
                  <c:v>63000</c:v>
                </c:pt>
                <c:pt idx="38">
                  <c:v>63000</c:v>
                </c:pt>
                <c:pt idx="39">
                  <c:v>63000</c:v>
                </c:pt>
                <c:pt idx="40">
                  <c:v>63000</c:v>
                </c:pt>
                <c:pt idx="41">
                  <c:v>63000</c:v>
                </c:pt>
                <c:pt idx="42">
                  <c:v>63000</c:v>
                </c:pt>
                <c:pt idx="43">
                  <c:v>63000</c:v>
                </c:pt>
              </c:numCache>
            </c:numRef>
          </c:val>
        </c:ser>
        <c:ser>
          <c:idx val="1"/>
          <c:order val="1"/>
          <c:tx>
            <c:strRef>
              <c:f>'Ark1'!$A$150</c:f>
              <c:strCache>
                <c:ptCount val="1"/>
                <c:pt idx="0">
                  <c:v>Hornstrup - Skanderborg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'Ark1'!$B$148:$AS$148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'Ark1'!$B$150:$AS$150</c:f>
              <c:numCache>
                <c:formatCode>0</c:formatCode>
                <c:ptCount val="44"/>
                <c:pt idx="1">
                  <c:v>45800</c:v>
                </c:pt>
                <c:pt idx="2">
                  <c:v>45800</c:v>
                </c:pt>
                <c:pt idx="3">
                  <c:v>46578.6</c:v>
                </c:pt>
                <c:pt idx="4">
                  <c:v>47370.436200000011</c:v>
                </c:pt>
                <c:pt idx="5">
                  <c:v>48175.733615399993</c:v>
                </c:pt>
                <c:pt idx="6">
                  <c:v>48994.721086861689</c:v>
                </c:pt>
                <c:pt idx="7">
                  <c:v>49827.631345338435</c:v>
                </c:pt>
                <c:pt idx="8">
                  <c:v>50674.701078209182</c:v>
                </c:pt>
                <c:pt idx="9">
                  <c:v>51536.170996538734</c:v>
                </c:pt>
                <c:pt idx="10">
                  <c:v>52412.285903479889</c:v>
                </c:pt>
                <c:pt idx="11">
                  <c:v>53303.294763838981</c:v>
                </c:pt>
                <c:pt idx="12">
                  <c:v>54209.450774824298</c:v>
                </c:pt>
                <c:pt idx="13">
                  <c:v>55131.011437996312</c:v>
                </c:pt>
                <c:pt idx="14">
                  <c:v>56123.3696438802</c:v>
                </c:pt>
                <c:pt idx="15">
                  <c:v>57133.590297470117</c:v>
                </c:pt>
                <c:pt idx="16">
                  <c:v>58161.994922824546</c:v>
                </c:pt>
                <c:pt idx="17">
                  <c:v>59208.910831435423</c:v>
                </c:pt>
                <c:pt idx="18">
                  <c:v>60274.671226401224</c:v>
                </c:pt>
                <c:pt idx="19">
                  <c:v>61359.615308476488</c:v>
                </c:pt>
                <c:pt idx="20">
                  <c:v>62464.088384029019</c:v>
                </c:pt>
                <c:pt idx="21">
                  <c:v>63588.441974941539</c:v>
                </c:pt>
                <c:pt idx="22">
                  <c:v>64733.033930490492</c:v>
                </c:pt>
                <c:pt idx="23">
                  <c:v>53380.364269795391</c:v>
                </c:pt>
                <c:pt idx="24">
                  <c:v>54341.210826651673</c:v>
                </c:pt>
                <c:pt idx="25">
                  <c:v>55319.352621531434</c:v>
                </c:pt>
                <c:pt idx="26">
                  <c:v>56315.100968718994</c:v>
                </c:pt>
                <c:pt idx="27">
                  <c:v>57328.772786155954</c:v>
                </c:pt>
                <c:pt idx="28">
                  <c:v>58360.690696306759</c:v>
                </c:pt>
                <c:pt idx="29">
                  <c:v>59411.183128840275</c:v>
                </c:pt>
                <c:pt idx="30">
                  <c:v>60480.58442515941</c:v>
                </c:pt>
                <c:pt idx="31">
                  <c:v>61569.234944812219</c:v>
                </c:pt>
                <c:pt idx="32">
                  <c:v>62677.481173818902</c:v>
                </c:pt>
                <c:pt idx="33">
                  <c:v>63805.675834947644</c:v>
                </c:pt>
                <c:pt idx="34">
                  <c:v>64954.177999976702</c:v>
                </c:pt>
                <c:pt idx="35">
                  <c:v>66123.353203976279</c:v>
                </c:pt>
                <c:pt idx="36">
                  <c:v>67313.573561647863</c:v>
                </c:pt>
                <c:pt idx="37">
                  <c:v>68525.217885757374</c:v>
                </c:pt>
                <c:pt idx="38">
                  <c:v>69758.671807701219</c:v>
                </c:pt>
                <c:pt idx="39">
                  <c:v>71014.327900239761</c:v>
                </c:pt>
                <c:pt idx="40">
                  <c:v>72292.585802444082</c:v>
                </c:pt>
                <c:pt idx="41">
                  <c:v>73593.852346888161</c:v>
                </c:pt>
                <c:pt idx="42">
                  <c:v>74918.541689132049</c:v>
                </c:pt>
                <c:pt idx="43">
                  <c:v>76267.075439536464</c:v>
                </c:pt>
              </c:numCache>
            </c:numRef>
          </c:val>
        </c:ser>
        <c:marker val="1"/>
        <c:axId val="65863680"/>
        <c:axId val="65865216"/>
      </c:lineChart>
      <c:catAx>
        <c:axId val="65863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865216"/>
        <c:crosses val="autoZero"/>
        <c:auto val="1"/>
        <c:lblAlgn val="ctr"/>
        <c:lblOffset val="100"/>
      </c:catAx>
      <c:valAx>
        <c:axId val="65865216"/>
        <c:scaling>
          <c:orientation val="minMax"/>
          <c:min val="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863680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plotArea>
      <c:layout/>
      <c:lineChart>
        <c:grouping val="standard"/>
        <c:ser>
          <c:idx val="0"/>
          <c:order val="0"/>
          <c:tx>
            <c:strRef>
              <c:f>'Ark1'!$A$168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'Ark1'!$B$167:$AS$167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'Ark1'!$B$168:$AS$168</c:f>
              <c:numCache>
                <c:formatCode>General</c:formatCode>
                <c:ptCount val="44"/>
                <c:pt idx="1">
                  <c:v>63000</c:v>
                </c:pt>
                <c:pt idx="2">
                  <c:v>63000</c:v>
                </c:pt>
                <c:pt idx="3">
                  <c:v>63000</c:v>
                </c:pt>
                <c:pt idx="4">
                  <c:v>63000</c:v>
                </c:pt>
                <c:pt idx="5">
                  <c:v>63000</c:v>
                </c:pt>
                <c:pt idx="6">
                  <c:v>63000</c:v>
                </c:pt>
                <c:pt idx="7">
                  <c:v>63000</c:v>
                </c:pt>
                <c:pt idx="8">
                  <c:v>63000</c:v>
                </c:pt>
                <c:pt idx="9">
                  <c:v>63000</c:v>
                </c:pt>
                <c:pt idx="10">
                  <c:v>63000</c:v>
                </c:pt>
                <c:pt idx="11">
                  <c:v>63000</c:v>
                </c:pt>
                <c:pt idx="12">
                  <c:v>63000</c:v>
                </c:pt>
                <c:pt idx="13">
                  <c:v>63000</c:v>
                </c:pt>
                <c:pt idx="14">
                  <c:v>63000</c:v>
                </c:pt>
                <c:pt idx="15">
                  <c:v>63000</c:v>
                </c:pt>
                <c:pt idx="16">
                  <c:v>63000</c:v>
                </c:pt>
                <c:pt idx="17">
                  <c:v>63000</c:v>
                </c:pt>
                <c:pt idx="18">
                  <c:v>63000</c:v>
                </c:pt>
                <c:pt idx="19">
                  <c:v>63000</c:v>
                </c:pt>
                <c:pt idx="20">
                  <c:v>63000</c:v>
                </c:pt>
                <c:pt idx="21">
                  <c:v>63000</c:v>
                </c:pt>
                <c:pt idx="22">
                  <c:v>63000</c:v>
                </c:pt>
                <c:pt idx="23">
                  <c:v>63000</c:v>
                </c:pt>
                <c:pt idx="24">
                  <c:v>63000</c:v>
                </c:pt>
                <c:pt idx="25">
                  <c:v>63000</c:v>
                </c:pt>
                <c:pt idx="26">
                  <c:v>63000</c:v>
                </c:pt>
                <c:pt idx="27">
                  <c:v>63000</c:v>
                </c:pt>
                <c:pt idx="28">
                  <c:v>63000</c:v>
                </c:pt>
                <c:pt idx="29">
                  <c:v>63000</c:v>
                </c:pt>
                <c:pt idx="30">
                  <c:v>63000</c:v>
                </c:pt>
                <c:pt idx="31">
                  <c:v>63000</c:v>
                </c:pt>
                <c:pt idx="32">
                  <c:v>63000</c:v>
                </c:pt>
                <c:pt idx="33">
                  <c:v>63000</c:v>
                </c:pt>
                <c:pt idx="34">
                  <c:v>63000</c:v>
                </c:pt>
                <c:pt idx="35">
                  <c:v>63000</c:v>
                </c:pt>
                <c:pt idx="36">
                  <c:v>63000</c:v>
                </c:pt>
                <c:pt idx="37">
                  <c:v>63000</c:v>
                </c:pt>
                <c:pt idx="38">
                  <c:v>63000</c:v>
                </c:pt>
                <c:pt idx="39">
                  <c:v>63000</c:v>
                </c:pt>
                <c:pt idx="40">
                  <c:v>63000</c:v>
                </c:pt>
                <c:pt idx="41">
                  <c:v>63000</c:v>
                </c:pt>
                <c:pt idx="42">
                  <c:v>63000</c:v>
                </c:pt>
                <c:pt idx="43">
                  <c:v>63000</c:v>
                </c:pt>
              </c:numCache>
            </c:numRef>
          </c:val>
        </c:ser>
        <c:ser>
          <c:idx val="1"/>
          <c:order val="1"/>
          <c:tx>
            <c:strRef>
              <c:f>'Ark1'!$A$169</c:f>
              <c:strCache>
                <c:ptCount val="1"/>
                <c:pt idx="0">
                  <c:v>Skanderborg - Aarhus Nord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'Ark1'!$B$167:$AS$167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'Ark1'!$B$169:$AS$169</c:f>
              <c:numCache>
                <c:formatCode>0</c:formatCode>
                <c:ptCount val="44"/>
                <c:pt idx="1">
                  <c:v>52200</c:v>
                </c:pt>
                <c:pt idx="2">
                  <c:v>52200</c:v>
                </c:pt>
                <c:pt idx="3">
                  <c:v>53296.2</c:v>
                </c:pt>
                <c:pt idx="4">
                  <c:v>54415.420199999993</c:v>
                </c:pt>
                <c:pt idx="5">
                  <c:v>55558.144024200003</c:v>
                </c:pt>
                <c:pt idx="6">
                  <c:v>56724.865048708183</c:v>
                </c:pt>
                <c:pt idx="7">
                  <c:v>57916.087214731051</c:v>
                </c:pt>
                <c:pt idx="8">
                  <c:v>59132.325046240396</c:v>
                </c:pt>
                <c:pt idx="9">
                  <c:v>60374.103872211424</c:v>
                </c:pt>
                <c:pt idx="10">
                  <c:v>61641.960053527873</c:v>
                </c:pt>
                <c:pt idx="11">
                  <c:v>62936.441214651953</c:v>
                </c:pt>
                <c:pt idx="12">
                  <c:v>64258.1064801596</c:v>
                </c:pt>
                <c:pt idx="13">
                  <c:v>65607.526716242981</c:v>
                </c:pt>
                <c:pt idx="14">
                  <c:v>66788.462197135363</c:v>
                </c:pt>
                <c:pt idx="15">
                  <c:v>67990.654516683906</c:v>
                </c:pt>
                <c:pt idx="16">
                  <c:v>69214.486297984113</c:v>
                </c:pt>
                <c:pt idx="17">
                  <c:v>70460.34705134781</c:v>
                </c:pt>
                <c:pt idx="18">
                  <c:v>71728.633298272078</c:v>
                </c:pt>
                <c:pt idx="19">
                  <c:v>73019.748697640971</c:v>
                </c:pt>
                <c:pt idx="20">
                  <c:v>74334.104174198525</c:v>
                </c:pt>
                <c:pt idx="21">
                  <c:v>75672.118049334094</c:v>
                </c:pt>
                <c:pt idx="22">
                  <c:v>77034.216174221976</c:v>
                </c:pt>
                <c:pt idx="23">
                  <c:v>60420.832065358147</c:v>
                </c:pt>
                <c:pt idx="24">
                  <c:v>61508.407042534534</c:v>
                </c:pt>
                <c:pt idx="25">
                  <c:v>62615.558369300212</c:v>
                </c:pt>
                <c:pt idx="26">
                  <c:v>63742.638419947602</c:v>
                </c:pt>
                <c:pt idx="27">
                  <c:v>64890.005911506625</c:v>
                </c:pt>
                <c:pt idx="28">
                  <c:v>66058.02601791374</c:v>
                </c:pt>
                <c:pt idx="29">
                  <c:v>67247.070486236291</c:v>
                </c:pt>
                <c:pt idx="30">
                  <c:v>68457.517754988454</c:v>
                </c:pt>
                <c:pt idx="31">
                  <c:v>69689.753074578242</c:v>
                </c:pt>
                <c:pt idx="32">
                  <c:v>70944.168629920663</c:v>
                </c:pt>
                <c:pt idx="33">
                  <c:v>72221.163665259228</c:v>
                </c:pt>
                <c:pt idx="34">
                  <c:v>73521.144611233889</c:v>
                </c:pt>
                <c:pt idx="35">
                  <c:v>74844.525214236157</c:v>
                </c:pt>
                <c:pt idx="36">
                  <c:v>76191.726668092364</c:v>
                </c:pt>
                <c:pt idx="37">
                  <c:v>77563.177748118105</c:v>
                </c:pt>
                <c:pt idx="38">
                  <c:v>78959.314947584164</c:v>
                </c:pt>
                <c:pt idx="39">
                  <c:v>80380.582616640662</c:v>
                </c:pt>
                <c:pt idx="40">
                  <c:v>81827.433103740201</c:v>
                </c:pt>
                <c:pt idx="41">
                  <c:v>83300.326899607448</c:v>
                </c:pt>
                <c:pt idx="42">
                  <c:v>84799.732783800398</c:v>
                </c:pt>
                <c:pt idx="43">
                  <c:v>86326.127973908864</c:v>
                </c:pt>
              </c:numCache>
            </c:numRef>
          </c:val>
        </c:ser>
        <c:marker val="1"/>
        <c:axId val="65912192"/>
        <c:axId val="65922176"/>
      </c:lineChart>
      <c:catAx>
        <c:axId val="65912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922176"/>
        <c:crosses val="autoZero"/>
        <c:auto val="1"/>
        <c:lblAlgn val="ctr"/>
        <c:lblOffset val="100"/>
      </c:catAx>
      <c:valAx>
        <c:axId val="65922176"/>
        <c:scaling>
          <c:orientation val="minMax"/>
          <c:min val="4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591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88433901082563"/>
          <c:y val="0.16543708078156927"/>
          <c:w val="0.34519671110265804"/>
          <c:h val="0.45842957130358752"/>
        </c:manualLayout>
      </c:layout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plotArea>
      <c:layout/>
      <c:lineChart>
        <c:grouping val="standard"/>
        <c:ser>
          <c:idx val="0"/>
          <c:order val="0"/>
          <c:tx>
            <c:strRef>
              <c:f>'Ark1'!$A$187</c:f>
              <c:strCache>
                <c:ptCount val="1"/>
                <c:pt idx="0">
                  <c:v>Kritisk trængsel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'Ark1'!$B$186:$AS$186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'Ark1'!$B$187:$AS$187</c:f>
              <c:numCache>
                <c:formatCode>General</c:formatCode>
                <c:ptCount val="44"/>
                <c:pt idx="1">
                  <c:v>63000</c:v>
                </c:pt>
                <c:pt idx="2">
                  <c:v>63000</c:v>
                </c:pt>
                <c:pt idx="3">
                  <c:v>63000</c:v>
                </c:pt>
                <c:pt idx="4">
                  <c:v>63000</c:v>
                </c:pt>
                <c:pt idx="5">
                  <c:v>63000</c:v>
                </c:pt>
                <c:pt idx="6">
                  <c:v>63000</c:v>
                </c:pt>
                <c:pt idx="7">
                  <c:v>63000</c:v>
                </c:pt>
                <c:pt idx="8">
                  <c:v>63000</c:v>
                </c:pt>
                <c:pt idx="9">
                  <c:v>63000</c:v>
                </c:pt>
                <c:pt idx="10">
                  <c:v>63000</c:v>
                </c:pt>
                <c:pt idx="11">
                  <c:v>63000</c:v>
                </c:pt>
                <c:pt idx="12">
                  <c:v>63000</c:v>
                </c:pt>
                <c:pt idx="13">
                  <c:v>63000</c:v>
                </c:pt>
                <c:pt idx="14">
                  <c:v>63000</c:v>
                </c:pt>
                <c:pt idx="15">
                  <c:v>63000</c:v>
                </c:pt>
                <c:pt idx="16">
                  <c:v>63000</c:v>
                </c:pt>
                <c:pt idx="17">
                  <c:v>63000</c:v>
                </c:pt>
                <c:pt idx="18">
                  <c:v>63000</c:v>
                </c:pt>
                <c:pt idx="19">
                  <c:v>63000</c:v>
                </c:pt>
                <c:pt idx="20">
                  <c:v>63000</c:v>
                </c:pt>
                <c:pt idx="21">
                  <c:v>63000</c:v>
                </c:pt>
                <c:pt idx="22">
                  <c:v>63000</c:v>
                </c:pt>
                <c:pt idx="23">
                  <c:v>63000</c:v>
                </c:pt>
                <c:pt idx="24">
                  <c:v>63000</c:v>
                </c:pt>
                <c:pt idx="25">
                  <c:v>63000</c:v>
                </c:pt>
                <c:pt idx="26">
                  <c:v>63000</c:v>
                </c:pt>
                <c:pt idx="27">
                  <c:v>63000</c:v>
                </c:pt>
                <c:pt idx="28">
                  <c:v>63000</c:v>
                </c:pt>
                <c:pt idx="29">
                  <c:v>63000</c:v>
                </c:pt>
                <c:pt idx="30">
                  <c:v>63000</c:v>
                </c:pt>
                <c:pt idx="31">
                  <c:v>63000</c:v>
                </c:pt>
                <c:pt idx="32">
                  <c:v>63000</c:v>
                </c:pt>
                <c:pt idx="33">
                  <c:v>63000</c:v>
                </c:pt>
                <c:pt idx="34">
                  <c:v>63000</c:v>
                </c:pt>
                <c:pt idx="35">
                  <c:v>63000</c:v>
                </c:pt>
                <c:pt idx="36">
                  <c:v>63000</c:v>
                </c:pt>
                <c:pt idx="37">
                  <c:v>63000</c:v>
                </c:pt>
                <c:pt idx="38">
                  <c:v>63000</c:v>
                </c:pt>
                <c:pt idx="39">
                  <c:v>63000</c:v>
                </c:pt>
                <c:pt idx="40">
                  <c:v>63000</c:v>
                </c:pt>
                <c:pt idx="41">
                  <c:v>63000</c:v>
                </c:pt>
                <c:pt idx="42">
                  <c:v>63000</c:v>
                </c:pt>
                <c:pt idx="43">
                  <c:v>63000</c:v>
                </c:pt>
              </c:numCache>
            </c:numRef>
          </c:val>
        </c:ser>
        <c:ser>
          <c:idx val="1"/>
          <c:order val="1"/>
          <c:tx>
            <c:strRef>
              <c:f>'Ark1'!$A$188</c:f>
              <c:strCache>
                <c:ptCount val="1"/>
                <c:pt idx="0">
                  <c:v>Aarhus Nord - Randers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'Ark1'!$B$186:$AS$186</c:f>
              <c:strCache>
                <c:ptCount val="44"/>
                <c:pt idx="0">
                  <c:v> </c:v>
                </c:pt>
                <c:pt idx="1">
                  <c:v> </c:v>
                </c:pt>
                <c:pt idx="2">
                  <c:v>2010</c:v>
                </c:pt>
                <c:pt idx="13">
                  <c:v>2020</c:v>
                </c:pt>
                <c:pt idx="23">
                  <c:v>2030</c:v>
                </c:pt>
                <c:pt idx="33">
                  <c:v>2040</c:v>
                </c:pt>
                <c:pt idx="43">
                  <c:v>2050</c:v>
                </c:pt>
              </c:strCache>
            </c:strRef>
          </c:cat>
          <c:val>
            <c:numRef>
              <c:f>'Ark1'!$B$188:$AS$188</c:f>
              <c:numCache>
                <c:formatCode>0</c:formatCode>
                <c:ptCount val="44"/>
                <c:pt idx="1">
                  <c:v>37700</c:v>
                </c:pt>
                <c:pt idx="2">
                  <c:v>37700</c:v>
                </c:pt>
                <c:pt idx="3">
                  <c:v>38416.299999999996</c:v>
                </c:pt>
                <c:pt idx="4">
                  <c:v>39146.209699999992</c:v>
                </c:pt>
                <c:pt idx="5">
                  <c:v>39889.987684300002</c:v>
                </c:pt>
                <c:pt idx="6">
                  <c:v>40647.897450301651</c:v>
                </c:pt>
                <c:pt idx="7">
                  <c:v>41420.207501857381</c:v>
                </c:pt>
                <c:pt idx="8">
                  <c:v>42207.191444392665</c:v>
                </c:pt>
                <c:pt idx="9">
                  <c:v>43009.128081836156</c:v>
                </c:pt>
                <c:pt idx="10">
                  <c:v>43826.301515391075</c:v>
                </c:pt>
                <c:pt idx="11">
                  <c:v>44659.001244183455</c:v>
                </c:pt>
                <c:pt idx="12">
                  <c:v>45507.522267822947</c:v>
                </c:pt>
                <c:pt idx="13">
                  <c:v>46372.165190911517</c:v>
                </c:pt>
                <c:pt idx="14">
                  <c:v>47206.864164347993</c:v>
                </c:pt>
                <c:pt idx="15">
                  <c:v>48056.587719306262</c:v>
                </c:pt>
                <c:pt idx="16">
                  <c:v>48921.606298253791</c:v>
                </c:pt>
                <c:pt idx="17">
                  <c:v>49802.195211622326</c:v>
                </c:pt>
                <c:pt idx="18">
                  <c:v>50698.634725431526</c:v>
                </c:pt>
                <c:pt idx="19">
                  <c:v>51611.210150489307</c:v>
                </c:pt>
                <c:pt idx="20">
                  <c:v>52540.211933198152</c:v>
                </c:pt>
                <c:pt idx="21">
                  <c:v>53485.935747995674</c:v>
                </c:pt>
                <c:pt idx="22">
                  <c:v>54448.682591459612</c:v>
                </c:pt>
                <c:pt idx="23">
                  <c:v>36428.758878105917</c:v>
                </c:pt>
                <c:pt idx="24">
                  <c:v>37084.476537911789</c:v>
                </c:pt>
                <c:pt idx="25">
                  <c:v>37751.997115594204</c:v>
                </c:pt>
                <c:pt idx="26">
                  <c:v>38431.533063674884</c:v>
                </c:pt>
                <c:pt idx="27">
                  <c:v>39123.300658821048</c:v>
                </c:pt>
                <c:pt idx="28">
                  <c:v>39827.520070679828</c:v>
                </c:pt>
                <c:pt idx="29">
                  <c:v>40544.415431952068</c:v>
                </c:pt>
                <c:pt idx="30">
                  <c:v>41274.214909727205</c:v>
                </c:pt>
                <c:pt idx="31">
                  <c:v>42017.150778102296</c:v>
                </c:pt>
                <c:pt idx="32">
                  <c:v>42773.459492108173</c:v>
                </c:pt>
                <c:pt idx="33">
                  <c:v>43543.381762966084</c:v>
                </c:pt>
                <c:pt idx="34">
                  <c:v>44327.162634699482</c:v>
                </c:pt>
                <c:pt idx="35">
                  <c:v>45125.051562124063</c:v>
                </c:pt>
                <c:pt idx="36">
                  <c:v>45937.302490242299</c:v>
                </c:pt>
                <c:pt idx="37">
                  <c:v>46764.173935066654</c:v>
                </c:pt>
                <c:pt idx="38">
                  <c:v>47605.929065897864</c:v>
                </c:pt>
                <c:pt idx="39">
                  <c:v>48462.835789084027</c:v>
                </c:pt>
                <c:pt idx="40">
                  <c:v>49335.166833287542</c:v>
                </c:pt>
                <c:pt idx="41">
                  <c:v>50223.199836286716</c:v>
                </c:pt>
                <c:pt idx="42">
                  <c:v>51127.21743333988</c:v>
                </c:pt>
                <c:pt idx="43">
                  <c:v>52047.507347139996</c:v>
                </c:pt>
              </c:numCache>
            </c:numRef>
          </c:val>
        </c:ser>
        <c:marker val="1"/>
        <c:axId val="66051072"/>
        <c:axId val="66056960"/>
      </c:lineChart>
      <c:catAx>
        <c:axId val="6605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6056960"/>
        <c:crosses val="autoZero"/>
        <c:auto val="1"/>
        <c:lblAlgn val="ctr"/>
        <c:lblOffset val="100"/>
      </c:catAx>
      <c:valAx>
        <c:axId val="66056960"/>
        <c:scaling>
          <c:orientation val="minMax"/>
          <c:min val="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a-DK"/>
          </a:p>
        </c:txPr>
        <c:crossAx val="66051072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/>
          </a:pPr>
          <a:endParaRPr lang="da-DK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65C1-2F1A-47EF-ABFA-614EFF235E67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6710-33A8-42DC-AD56-37F382F9B7A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36</a:t>
            </a:fld>
            <a:endParaRPr 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37</a:t>
            </a:fld>
            <a:endParaRPr 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38</a:t>
            </a:fld>
            <a:endParaRPr 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39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40</a:t>
            </a:fld>
            <a:endParaRPr lang="da-D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41</a:t>
            </a:fld>
            <a:endParaRPr lang="da-D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42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6710-33A8-42DC-AD56-37F382F9B7A6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662A-C278-4B6B-91D2-3AC87DB1B8B0}" type="datetimeFigureOut">
              <a:rPr lang="da-DK" smtClean="0"/>
              <a:pPr/>
              <a:t>23-03-2012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7699-7630-4C41-BE74-CD2E963CC8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4000" dirty="0" smtClean="0"/>
              <a:t>Trekantområdets analyse af Hærvejsmotorvej</a:t>
            </a:r>
            <a:endParaRPr lang="da-DK" sz="40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/>
            <a:r>
              <a:rPr lang="da-DK" dirty="0" smtClean="0"/>
              <a:t>Niels Græsbøll Olesen</a:t>
            </a:r>
            <a:endParaRPr lang="da-DK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25476" t="38873" r="58998" b="36206"/>
          <a:stretch>
            <a:fillRect/>
          </a:stretch>
        </p:blipFill>
        <p:spPr bwMode="auto">
          <a:xfrm>
            <a:off x="6659563" y="4365625"/>
            <a:ext cx="2484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98072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Analyseværktøj</a:t>
            </a:r>
          </a:p>
          <a:p>
            <a:endParaRPr lang="da-DK" sz="3200" b="1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 Regional trafikmodel udviklet sammen med Vejdirektoratet og Region Syddanmark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Regional trafikmodel anvender Vejdirektoratets såkaldte Jylland-Fyn model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Analyse gennemført på Vejdirektoratets Jylland-Fyn model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Simulerer ud fra erfaringsmæssig kendskab til trafikantadfærd de trafikale konsekvenser ved infrastruktur ændringer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 l="25476" t="38873" r="58998" b="36206"/>
          <a:stretch>
            <a:fillRect/>
          </a:stretch>
        </p:blipFill>
        <p:spPr bwMode="auto">
          <a:xfrm>
            <a:off x="6659563" y="4365625"/>
            <a:ext cx="2484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052736"/>
            <a:ext cx="8964488" cy="792088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Mest oplagte alternativer analyseret af Trekantområdet og Cowi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896544"/>
          </a:xfrm>
        </p:spPr>
        <p:txBody>
          <a:bodyPr>
            <a:normAutofit/>
          </a:bodyPr>
          <a:lstStyle/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16832"/>
            <a:ext cx="4214298" cy="478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/>
        </p:nvCxnSpPr>
        <p:spPr>
          <a:xfrm>
            <a:off x="4427984" y="2348880"/>
            <a:ext cx="5760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4499992" y="4005064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5148064" y="2060848"/>
            <a:ext cx="397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Linjeføring 1:”Østlige Hærvejsmotorvej”: </a:t>
            </a:r>
            <a:r>
              <a:rPr lang="da-DK" sz="2400" b="1" dirty="0" err="1" smtClean="0"/>
              <a:t>Kolding-</a:t>
            </a:r>
            <a:r>
              <a:rPr lang="da-DK" sz="2400" b="1" dirty="0" smtClean="0"/>
              <a:t> Viborg-Støvring, via Bredsten</a:t>
            </a:r>
            <a:endParaRPr lang="da-DK" sz="2400" b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5148064" y="364502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Linjeføring 3:”Lang/vestlig Hærvejs-motorvej:  Haderslev – Silkeborg-Hobro, via Vejen/Billund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723" y="1844824"/>
            <a:ext cx="6392810" cy="47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251520" y="1052736"/>
            <a:ext cx="924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Østlig linjeføring 1 – ændring i trafik på alle veje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00808"/>
            <a:ext cx="65176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251520" y="1052736"/>
            <a:ext cx="924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Vestlig linjeføring 3 – ændring i trafik på alle veje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980728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Hærvejsmotorvej </a:t>
            </a:r>
            <a:r>
              <a:rPr lang="da-DK" sz="3600" dirty="0" err="1" smtClean="0"/>
              <a:t>trafiktal</a:t>
            </a:r>
            <a:r>
              <a:rPr lang="da-DK" sz="3600" dirty="0" smtClean="0"/>
              <a:t> 2020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34859"/>
            <a:ext cx="4067944" cy="522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556792"/>
            <a:ext cx="417449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0" y="1412776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Vestlig Hærvejs-motorvej</a:t>
            </a:r>
            <a:endParaRPr lang="da-DK" sz="2400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7452321" y="1340768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Østlig Hærvejs-motorvej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73142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816424" cy="493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980729"/>
            <a:ext cx="8820472" cy="79208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           Hærvejsmotorvej – </a:t>
            </a:r>
            <a:r>
              <a:rPr lang="da-DK" sz="3600" dirty="0" err="1" smtClean="0"/>
              <a:t>trafiktal</a:t>
            </a:r>
            <a:r>
              <a:rPr lang="da-DK" sz="3600" dirty="0" smtClean="0"/>
              <a:t> 2030  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964488" cy="4896544"/>
          </a:xfrm>
        </p:spPr>
        <p:txBody>
          <a:bodyPr>
            <a:normAutofit/>
          </a:bodyPr>
          <a:lstStyle/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7668345" y="1556792"/>
            <a:ext cx="147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Østlig Hærvejs-motorvej</a:t>
            </a:r>
            <a:endParaRPr lang="da-DK" sz="2400" b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0" y="1340768"/>
            <a:ext cx="154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Vestlig Hærvejs-motorvej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79208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 </a:t>
            </a:r>
            <a:r>
              <a:rPr lang="da-DK" sz="2800" dirty="0" smtClean="0"/>
              <a:t>Trekantområdets/Cowis analyse  vs.  </a:t>
            </a:r>
            <a:r>
              <a:rPr lang="da-DK" sz="2800" dirty="0" err="1" smtClean="0"/>
              <a:t>Niras</a:t>
            </a:r>
            <a:r>
              <a:rPr lang="da-DK" sz="2800" dirty="0" smtClean="0"/>
              <a:t> screening</a:t>
            </a:r>
            <a:endParaRPr lang="da-DK" sz="28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961456"/>
            <a:ext cx="8964488" cy="4896544"/>
          </a:xfrm>
        </p:spPr>
        <p:txBody>
          <a:bodyPr>
            <a:normAutofit/>
          </a:bodyPr>
          <a:lstStyle/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 Større trafik – specielt på den nordlige strækning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Mindre aflastning ved Vejle og Kolding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Ingen forskel mellem øst og vest alternativ </a:t>
            </a:r>
            <a:r>
              <a:rPr lang="da-DK" dirty="0" err="1" smtClean="0"/>
              <a:t>ifht</a:t>
            </a:r>
            <a:r>
              <a:rPr lang="da-DK" dirty="0" smtClean="0"/>
              <a:t>. aflastning af E45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0" y="105273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u="sng" dirty="0" smtClean="0"/>
              <a:t>Vestlig </a:t>
            </a:r>
            <a:r>
              <a:rPr lang="da-DK" sz="3000" b="1" dirty="0" smtClean="0"/>
              <a:t>Hærvejsmotorvej – aflastning Haderslev-Kolding</a:t>
            </a:r>
            <a:endParaRPr lang="da-DK" sz="30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2276872"/>
          <a:ext cx="9144000" cy="39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kstboks 11"/>
          <p:cNvSpPr txBox="1"/>
          <p:nvPr/>
        </p:nvSpPr>
        <p:spPr>
          <a:xfrm>
            <a:off x="323528" y="198884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51520" y="14127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 smtClean="0"/>
              <a:t>Vestlig </a:t>
            </a:r>
            <a:r>
              <a:rPr lang="da-DK" sz="2800" b="1" dirty="0" smtClean="0"/>
              <a:t>Hærvejsmotorvej – aflastning ved Kolding</a:t>
            </a:r>
            <a:endParaRPr lang="da-DK" sz="2800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0" y="2636912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kstboks 11"/>
          <p:cNvSpPr txBox="1"/>
          <p:nvPr/>
        </p:nvSpPr>
        <p:spPr>
          <a:xfrm>
            <a:off x="539552" y="234888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748464" cy="792088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 smtClean="0"/>
              <a:t>Hærvejsmotorvej – aflastning ved Vejle Fjord</a:t>
            </a:r>
            <a:endParaRPr lang="da-DK" sz="3600" b="1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896544"/>
          </a:xfrm>
        </p:spPr>
        <p:txBody>
          <a:bodyPr>
            <a:normAutofit/>
          </a:bodyPr>
          <a:lstStyle/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2276872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kstboks 10"/>
          <p:cNvSpPr txBox="1"/>
          <p:nvPr/>
        </p:nvSpPr>
        <p:spPr>
          <a:xfrm>
            <a:off x="539552" y="198884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323528" y="0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3712" y="639226"/>
            <a:ext cx="5400597" cy="63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6372200" y="1340768"/>
            <a:ext cx="27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Nuværende trafik med udgangspunkt i Padborg/-grænsen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51520" y="1196752"/>
            <a:ext cx="841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Hærvejsmotorvej – aflastning Vejle-Skanderborg</a:t>
            </a:r>
            <a:endParaRPr lang="da-DK" sz="32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2348880"/>
          <a:ext cx="9144000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kstboks 9"/>
          <p:cNvSpPr txBox="1"/>
          <p:nvPr/>
        </p:nvSpPr>
        <p:spPr>
          <a:xfrm>
            <a:off x="323528" y="198884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0" y="13407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 smtClean="0"/>
              <a:t>Hærvejsmotorvej – aflastning Skanderborg - Aarhus N</a:t>
            </a:r>
            <a:endParaRPr lang="da-DK" sz="30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2708920"/>
          <a:ext cx="8748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kstboks 9"/>
          <p:cNvSpPr txBox="1"/>
          <p:nvPr/>
        </p:nvSpPr>
        <p:spPr>
          <a:xfrm>
            <a:off x="395536" y="2276872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51520" y="1196752"/>
            <a:ext cx="818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Hærvejsmotorvej – aflastning Aarhus - Randers</a:t>
            </a:r>
            <a:endParaRPr lang="da-DK" sz="3200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2492896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kstboks 10"/>
          <p:cNvSpPr txBox="1"/>
          <p:nvPr/>
        </p:nvSpPr>
        <p:spPr>
          <a:xfrm>
            <a:off x="395536" y="2060848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Biler pr. døgn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Rejsetidsgevinster fra/til Padborg - grænse</a:t>
            </a:r>
            <a:endParaRPr lang="da-DK" sz="32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913" y="1700808"/>
            <a:ext cx="4024087" cy="43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5076056" y="621166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Østlig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1)</a:t>
            </a:r>
            <a:endParaRPr lang="da-D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28800"/>
            <a:ext cx="404078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611560" y="6165304"/>
            <a:ext cx="318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Vestlig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3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Rejsetidsgevinster– fra/til Aalborg</a:t>
            </a:r>
            <a:endParaRPr lang="da-DK" sz="32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44824"/>
            <a:ext cx="4088703" cy="44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4093634" cy="4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611560" y="6453336"/>
            <a:ext cx="318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Vestlig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3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004048" y="6453336"/>
            <a:ext cx="32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Østlig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1)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Rejsetidsgevinster til/fra København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4104456" cy="4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611560" y="6237312"/>
            <a:ext cx="318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Vestlig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3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700808"/>
            <a:ext cx="40529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5004048" y="6237312"/>
            <a:ext cx="32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Østlig linjeføring (</a:t>
            </a:r>
            <a:r>
              <a:rPr lang="da-DK" b="1" dirty="0" err="1" smtClean="0"/>
              <a:t>linjeføring</a:t>
            </a:r>
            <a:r>
              <a:rPr lang="da-DK" b="1" dirty="0" smtClean="0"/>
              <a:t> 1)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940152" y="1628800"/>
            <a:ext cx="3203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østlig hærvejsmotorvej </a:t>
            </a:r>
            <a:r>
              <a:rPr lang="da-DK" sz="3200" b="1" dirty="0" smtClean="0"/>
              <a:t>– Hvor skal trafikken fra Storebælt hen?</a:t>
            </a:r>
          </a:p>
          <a:p>
            <a:endParaRPr lang="da-DK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2140" y="1118140"/>
            <a:ext cx="5316153" cy="53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enstrepil 10"/>
          <p:cNvSpPr/>
          <p:nvPr/>
        </p:nvSpPr>
        <p:spPr>
          <a:xfrm>
            <a:off x="4355976" y="5373216"/>
            <a:ext cx="504056" cy="36004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/>
          <p:nvPr/>
        </p:nvCxnSpPr>
        <p:spPr>
          <a:xfrm>
            <a:off x="1547664" y="4365104"/>
            <a:ext cx="864096" cy="4320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940152" y="1052736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vestlig hærvejsmotorvej</a:t>
            </a:r>
            <a:r>
              <a:rPr lang="da-DK" sz="3200" b="1" dirty="0" smtClean="0"/>
              <a:t> – Fra Storebælt </a:t>
            </a:r>
            <a:endParaRPr lang="da-DK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2970" y="968803"/>
            <a:ext cx="5616622" cy="57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Venstrepil 8"/>
          <p:cNvSpPr/>
          <p:nvPr/>
        </p:nvSpPr>
        <p:spPr>
          <a:xfrm>
            <a:off x="4211960" y="5445224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Lige pilforbindelse 17"/>
          <p:cNvCxnSpPr/>
          <p:nvPr/>
        </p:nvCxnSpPr>
        <p:spPr>
          <a:xfrm>
            <a:off x="1115616" y="4725144"/>
            <a:ext cx="864096" cy="4320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rot="5400000">
            <a:off x="2195736" y="3501008"/>
            <a:ext cx="648072" cy="5040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724128" y="1124744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østlig hærvejsmotorvej</a:t>
            </a:r>
          </a:p>
          <a:p>
            <a:r>
              <a:rPr lang="da-DK" sz="3200" b="1" dirty="0" smtClean="0"/>
              <a:t> - Fra Padborg/grænsen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3347" y="1305595"/>
            <a:ext cx="561828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Venstrepil 8"/>
          <p:cNvSpPr/>
          <p:nvPr/>
        </p:nvSpPr>
        <p:spPr>
          <a:xfrm rot="5754182">
            <a:off x="1945738" y="6453228"/>
            <a:ext cx="444798" cy="33287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903639" y="1700808"/>
            <a:ext cx="3240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vestlig hærvejsmotorvej </a:t>
            </a:r>
            <a:r>
              <a:rPr lang="da-DK" sz="3200" b="1" dirty="0" smtClean="0"/>
              <a:t>–Fra Padborg/grænsen </a:t>
            </a:r>
            <a:endParaRPr lang="da-DK" sz="32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843" y="969884"/>
            <a:ext cx="5877272" cy="58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enstrepil 9"/>
          <p:cNvSpPr/>
          <p:nvPr/>
        </p:nvSpPr>
        <p:spPr>
          <a:xfrm rot="5400000">
            <a:off x="1943708" y="6461956"/>
            <a:ext cx="360040" cy="4320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323528" y="0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5966" y="904949"/>
            <a:ext cx="5407712" cy="59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6372200" y="1340768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Nuværende trafik med udgangspunkt i Aalborg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012160" y="1124744"/>
            <a:ext cx="313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østlig hærvejsmotorvej</a:t>
            </a:r>
          </a:p>
          <a:p>
            <a:r>
              <a:rPr lang="da-DK" sz="3200" b="1" dirty="0" smtClean="0"/>
              <a:t> - Fra Aalborg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783" y="946121"/>
            <a:ext cx="5843096" cy="59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Venstrepil 8"/>
          <p:cNvSpPr/>
          <p:nvPr/>
        </p:nvSpPr>
        <p:spPr>
          <a:xfrm rot="18320464">
            <a:off x="2825608" y="808136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5400000">
            <a:off x="2627784" y="3717032"/>
            <a:ext cx="1008112" cy="10081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940152" y="1772816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vestlig hærvejsmotorvej </a:t>
            </a:r>
            <a:r>
              <a:rPr lang="da-DK" sz="3200" b="1" dirty="0" smtClean="0"/>
              <a:t>–Fra Aalborg </a:t>
            </a:r>
            <a:endParaRPr lang="da-DK" sz="3200" b="1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2102" y="890634"/>
            <a:ext cx="5580451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enstrepil 9"/>
          <p:cNvSpPr/>
          <p:nvPr/>
        </p:nvSpPr>
        <p:spPr>
          <a:xfrm rot="17474513">
            <a:off x="2627784" y="836712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rot="5400000">
            <a:off x="2483768" y="4005064"/>
            <a:ext cx="576064" cy="5760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rot="5400000">
            <a:off x="2267744" y="3429000"/>
            <a:ext cx="576064" cy="5760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8844" y="839915"/>
            <a:ext cx="5256584" cy="61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pad-nedadgående pil 7"/>
          <p:cNvSpPr/>
          <p:nvPr/>
        </p:nvSpPr>
        <p:spPr>
          <a:xfrm>
            <a:off x="2555776" y="2636912"/>
            <a:ext cx="288032" cy="432048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6084168" y="1412776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Fra Viborg med østlig hærvejsmotorvej</a:t>
            </a:r>
            <a:endParaRPr lang="da-DK" sz="2800" b="1" dirty="0"/>
          </a:p>
        </p:txBody>
      </p:sp>
      <p:cxnSp>
        <p:nvCxnSpPr>
          <p:cNvPr id="10" name="Lige pilforbindelse 9"/>
          <p:cNvCxnSpPr/>
          <p:nvPr/>
        </p:nvCxnSpPr>
        <p:spPr>
          <a:xfrm rot="5400000">
            <a:off x="2987824" y="4725144"/>
            <a:ext cx="576064" cy="5760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9687" y="994569"/>
            <a:ext cx="5400600" cy="56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pad-nedadgående pil 7"/>
          <p:cNvSpPr/>
          <p:nvPr/>
        </p:nvSpPr>
        <p:spPr>
          <a:xfrm>
            <a:off x="3059832" y="2564904"/>
            <a:ext cx="288032" cy="432048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5940153" y="19168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Fra Viborg med vestlig hærvejsmotorvej</a:t>
            </a:r>
            <a:endParaRPr lang="da-DK" sz="2800" b="1" dirty="0"/>
          </a:p>
        </p:txBody>
      </p:sp>
      <p:cxnSp>
        <p:nvCxnSpPr>
          <p:cNvPr id="10" name="Lige pilforbindelse 9"/>
          <p:cNvCxnSpPr/>
          <p:nvPr/>
        </p:nvCxnSpPr>
        <p:spPr>
          <a:xfrm rot="10800000" flipV="1">
            <a:off x="3203848" y="4653136"/>
            <a:ext cx="720080" cy="64807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rot="10800000" flipV="1">
            <a:off x="2915816" y="3861048"/>
            <a:ext cx="720080" cy="64807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652120" y="1124744"/>
            <a:ext cx="329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østlig hærvejsmotorvej</a:t>
            </a:r>
          </a:p>
          <a:p>
            <a:r>
              <a:rPr lang="da-DK" sz="3200" b="1" dirty="0" smtClean="0"/>
              <a:t> - Fra Holstebro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3528" y="1124744"/>
            <a:ext cx="5016312" cy="54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Venstrepil 8"/>
          <p:cNvSpPr/>
          <p:nvPr/>
        </p:nvSpPr>
        <p:spPr>
          <a:xfrm rot="13894705">
            <a:off x="600709" y="2607559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652120" y="1124744"/>
            <a:ext cx="329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u="sng" dirty="0" smtClean="0"/>
              <a:t>Med vestlig hærvejsmotorvej</a:t>
            </a:r>
          </a:p>
          <a:p>
            <a:r>
              <a:rPr lang="da-DK" sz="3200" b="1" dirty="0" smtClean="0"/>
              <a:t> - Fra Holstebro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9681" y="1105206"/>
            <a:ext cx="5343848" cy="56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enstrepil 9"/>
          <p:cNvSpPr/>
          <p:nvPr/>
        </p:nvSpPr>
        <p:spPr>
          <a:xfrm rot="13878702">
            <a:off x="385265" y="2535422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9144000" cy="4897437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796136" y="1484784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Fra Skive </a:t>
            </a:r>
            <a:endParaRPr lang="da-DK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643" y="919101"/>
            <a:ext cx="520533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Venstrepil 8"/>
          <p:cNvSpPr/>
          <p:nvPr/>
        </p:nvSpPr>
        <p:spPr>
          <a:xfrm rot="11367471">
            <a:off x="1115616" y="1988840"/>
            <a:ext cx="720080" cy="50405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Aflastning af E45</a:t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da-DK" sz="2400" dirty="0" smtClean="0"/>
              <a:t> </a:t>
            </a:r>
            <a:r>
              <a:rPr lang="da-DK" b="1" dirty="0" smtClean="0"/>
              <a:t>Hærvejsmotorvej løser følgende problemer: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Haderslev – Kolding  - formentlig frem til 2050 (kun vestlig Hærvejsmotorvej)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Aarhus – Randers  - frem til 2050 og formentlig længere</a:t>
            </a:r>
          </a:p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b="1" dirty="0" smtClean="0"/>
              <a:t>Hærvejsmotorvej løser </a:t>
            </a:r>
            <a:r>
              <a:rPr lang="da-DK" b="1" u="sng" dirty="0" smtClean="0"/>
              <a:t>IKKE</a:t>
            </a:r>
            <a:r>
              <a:rPr lang="da-DK" b="1" dirty="0" smtClean="0"/>
              <a:t>  følgende problemer på længere sigt (uanset om det er en østlig eller vestlig linjeføring):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Aarhus-Skanderborg – udvidelse til 6 spor påkrævet under alle omstændigheder om senest 5-10 år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Vejle Fjord – men  udskyder dem formentlig 5-10 år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Vejle –Skanderborg – men udskyder dem formentlig 10-12 år</a:t>
            </a:r>
          </a:p>
          <a:p>
            <a:pPr lvl="1" algn="l"/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b="1" dirty="0" smtClean="0"/>
              <a:t>Hærvejsmotorvej betyder </a:t>
            </a:r>
            <a:r>
              <a:rPr lang="da-DK" b="1" u="sng" dirty="0" smtClean="0"/>
              <a:t>IKKE</a:t>
            </a:r>
            <a:r>
              <a:rPr lang="da-DK" b="1" dirty="0" smtClean="0"/>
              <a:t> at udvidelse af E45 Trekantområdet - Aarhus kan undgås på lidt længere sigt.</a:t>
            </a:r>
          </a:p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43608" y="2564904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7" name="Undertitel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46043"/>
          </a:xfrm>
        </p:spPr>
        <p:txBody>
          <a:bodyPr>
            <a:normAutofit lnSpcReduction="10000"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lvl="1" algn="l">
              <a:buFont typeface="Wingdings" pitchFamily="2" charset="2"/>
              <a:buChar char="Ø"/>
            </a:pPr>
            <a:r>
              <a:rPr lang="da-DK" sz="2400" dirty="0" smtClean="0"/>
              <a:t>Begrænset aflastning ved Vejle/Kolding da rejsetid via Vejlefjord kortere for bilister fra Fyn/Sjælland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sz="2400" dirty="0" smtClean="0"/>
              <a:t>Lidt større aflastning ved direkte motorvej Skærup-Ødsted 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sz="2400" dirty="0" smtClean="0"/>
              <a:t>Hurtigere til Billund både fra øst – men ikke så stor forbedring fra syd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sz="2400" dirty="0" smtClean="0"/>
              <a:t>E45 vil bliver aflastet for stort set al trafik mellem Midt-, </a:t>
            </a:r>
            <a:r>
              <a:rPr lang="da-DK" sz="2400" dirty="0" err="1" smtClean="0"/>
              <a:t>Vest-</a:t>
            </a:r>
            <a:r>
              <a:rPr lang="da-DK" sz="2400" dirty="0" smtClean="0"/>
              <a:t>, og Nordjylland og Sønderjylland/Tyskland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sz="2400" dirty="0" smtClean="0"/>
              <a:t>Stor aflastning af:</a:t>
            </a:r>
          </a:p>
          <a:p>
            <a:pPr lvl="2">
              <a:buFont typeface="Wingdings" pitchFamily="2" charset="2"/>
              <a:buChar char="Ø"/>
            </a:pPr>
            <a:r>
              <a:rPr lang="da-DK" sz="2000" dirty="0" smtClean="0"/>
              <a:t>Rute 13 Vejle-Viborg-Støvring </a:t>
            </a:r>
            <a:r>
              <a:rPr lang="da-DK" sz="2000" dirty="0" smtClean="0">
                <a:solidFill>
                  <a:srgbClr val="FF0000"/>
                </a:solidFill>
              </a:rPr>
              <a:t>(-5.000 -10.000 biler i døgnet)</a:t>
            </a:r>
            <a:endParaRPr lang="da-DK" sz="2000" dirty="0" smtClean="0"/>
          </a:p>
          <a:p>
            <a:pPr lvl="2">
              <a:buFont typeface="Wingdings" pitchFamily="2" charset="2"/>
              <a:buChar char="Ø"/>
            </a:pPr>
            <a:r>
              <a:rPr lang="da-DK" sz="2000" dirty="0" smtClean="0"/>
              <a:t>Rute 533 Viborg-Løgstør </a:t>
            </a:r>
            <a:r>
              <a:rPr lang="da-DK" sz="2000" dirty="0" smtClean="0">
                <a:solidFill>
                  <a:srgbClr val="FF0000"/>
                </a:solidFill>
              </a:rPr>
              <a:t>(-3.000-5.000 biler i døgnet)</a:t>
            </a:r>
            <a:endParaRPr lang="da-DK" sz="2000" dirty="0" smtClean="0"/>
          </a:p>
          <a:p>
            <a:pPr lvl="2">
              <a:buFont typeface="Wingdings" pitchFamily="2" charset="2"/>
              <a:buChar char="Ø"/>
            </a:pPr>
            <a:r>
              <a:rPr lang="da-DK" sz="2000" dirty="0" smtClean="0"/>
              <a:t>Rute 52 Horsens – Silkeborg </a:t>
            </a:r>
            <a:r>
              <a:rPr lang="da-DK" sz="2000" dirty="0" smtClean="0">
                <a:solidFill>
                  <a:srgbClr val="FF0000"/>
                </a:solidFill>
              </a:rPr>
              <a:t>(-2.500 biler i døgnet)</a:t>
            </a:r>
            <a:endParaRPr lang="da-DK" sz="2000" dirty="0" smtClean="0"/>
          </a:p>
          <a:p>
            <a:pPr lvl="2">
              <a:buFont typeface="Wingdings" pitchFamily="2" charset="2"/>
              <a:buChar char="Ø"/>
            </a:pPr>
            <a:r>
              <a:rPr lang="da-DK" sz="2000" dirty="0" smtClean="0"/>
              <a:t>Rute 12 Viborg-Herning </a:t>
            </a:r>
            <a:r>
              <a:rPr lang="da-DK" sz="2000" dirty="0" smtClean="0">
                <a:solidFill>
                  <a:srgbClr val="FF0000"/>
                </a:solidFill>
              </a:rPr>
              <a:t>(-2.500 biler i døgnet)</a:t>
            </a:r>
            <a:endParaRPr lang="da-DK" sz="2000" dirty="0" smtClean="0"/>
          </a:p>
          <a:p>
            <a:pPr lvl="2">
              <a:buFont typeface="Wingdings" pitchFamily="2" charset="2"/>
              <a:buChar char="Ø"/>
            </a:pPr>
            <a:r>
              <a:rPr lang="da-DK" sz="2000" dirty="0" smtClean="0"/>
              <a:t>Rute 34 Herning-Skive </a:t>
            </a:r>
            <a:r>
              <a:rPr lang="da-DK" sz="2000" dirty="0" smtClean="0">
                <a:solidFill>
                  <a:srgbClr val="FF0000"/>
                </a:solidFill>
              </a:rPr>
              <a:t>(-1.500 biler i døgnet)</a:t>
            </a:r>
            <a:endParaRPr lang="da-DK" sz="2000" dirty="0" smtClean="0"/>
          </a:p>
          <a:p>
            <a:pPr lvl="2">
              <a:buFont typeface="Wingdings" pitchFamily="2" charset="2"/>
              <a:buChar char="Ø"/>
            </a:pPr>
            <a:endParaRPr lang="da-DK" sz="2000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Østlig linjeføring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648072"/>
          </a:xfrm>
        </p:spPr>
        <p:txBody>
          <a:bodyPr>
            <a:normAutofit/>
          </a:bodyPr>
          <a:lstStyle/>
          <a:p>
            <a:r>
              <a:rPr lang="da-DK" sz="3600" dirty="0" smtClean="0"/>
              <a:t>Vestlig linjeføring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45435"/>
          </a:xfrm>
        </p:spPr>
        <p:txBody>
          <a:bodyPr>
            <a:normAutofit fontScale="92500" lnSpcReduction="10000"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Stort trafikspring omkring Billund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Stor rejsetidsgevinst for rejsende Billund-Sønderjylland – men ikke så stor fra Fyn/Sjælland 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Mindre rejsetidsgevinster mellem Sønderjylland og Midt-, </a:t>
            </a:r>
            <a:r>
              <a:rPr lang="da-DK" dirty="0" err="1" smtClean="0"/>
              <a:t>Vest-</a:t>
            </a:r>
            <a:r>
              <a:rPr lang="da-DK" dirty="0" smtClean="0"/>
              <a:t> og Nordjylland end østlig linjeføring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Ikke interessant for rejsende mellem Fyn/Sjælland og Midt- og Vestjylland på den sydlige del</a:t>
            </a:r>
          </a:p>
          <a:p>
            <a:pPr lvl="1" algn="l">
              <a:buFont typeface="Wingdings" pitchFamily="2" charset="2"/>
              <a:buChar char="Ø"/>
            </a:pPr>
            <a:r>
              <a:rPr lang="da-DK" dirty="0" smtClean="0"/>
              <a:t>Mindre aflastning af lokalt vejnet mellem Tørring og Støvring:</a:t>
            </a:r>
          </a:p>
          <a:p>
            <a:pPr lvl="2">
              <a:buFont typeface="Wingdings" pitchFamily="2" charset="2"/>
              <a:buChar char="Ø"/>
            </a:pPr>
            <a:r>
              <a:rPr lang="da-DK" dirty="0" smtClean="0"/>
              <a:t>Rute 13 Bording-Støvring </a:t>
            </a:r>
            <a:r>
              <a:rPr lang="da-DK" dirty="0" smtClean="0">
                <a:solidFill>
                  <a:srgbClr val="FF0000"/>
                </a:solidFill>
              </a:rPr>
              <a:t>(-2.000-5.000 biler i døgnet)</a:t>
            </a:r>
          </a:p>
          <a:p>
            <a:pPr lvl="2">
              <a:buFont typeface="Wingdings" pitchFamily="2" charset="2"/>
              <a:buChar char="Ø"/>
            </a:pPr>
            <a:r>
              <a:rPr lang="da-DK" dirty="0" smtClean="0"/>
              <a:t>Rute 533 Viborg-Løgstør </a:t>
            </a:r>
            <a:r>
              <a:rPr lang="da-DK" dirty="0" smtClean="0">
                <a:solidFill>
                  <a:srgbClr val="FF0000"/>
                </a:solidFill>
              </a:rPr>
              <a:t>(-1.500 biler i døgnet)</a:t>
            </a:r>
          </a:p>
          <a:p>
            <a:pPr lvl="2">
              <a:buFont typeface="Wingdings" pitchFamily="2" charset="2"/>
              <a:buChar char="Ø"/>
            </a:pPr>
            <a:r>
              <a:rPr lang="da-DK" dirty="0" smtClean="0"/>
              <a:t>Rute 13 </a:t>
            </a:r>
            <a:r>
              <a:rPr lang="da-DK" dirty="0" err="1" smtClean="0"/>
              <a:t>Tørring-Nørre</a:t>
            </a:r>
            <a:r>
              <a:rPr lang="da-DK" dirty="0" smtClean="0"/>
              <a:t> Snede (+5.000 biler i døgnet)</a:t>
            </a:r>
          </a:p>
          <a:p>
            <a:pPr lvl="2">
              <a:buFont typeface="Wingdings" pitchFamily="2" charset="2"/>
              <a:buChar char="Ø"/>
            </a:pPr>
            <a:endParaRPr lang="da-DK" dirty="0" smtClean="0"/>
          </a:p>
          <a:p>
            <a:pPr lvl="2">
              <a:buFont typeface="Wingdings" pitchFamily="2" charset="2"/>
              <a:buChar char="Ø"/>
            </a:pPr>
            <a:endParaRPr lang="da-DK" dirty="0" smtClean="0"/>
          </a:p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323528" y="0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7033" y="589232"/>
            <a:ext cx="562571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6372200" y="1340768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Nuværende trafik med udgangspunkt i ved Storebælt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3600" b="1" dirty="0" smtClean="0"/>
              <a:t>Sammenligning af østlig og vestlig linjeføring</a:t>
            </a:r>
            <a:endParaRPr lang="da-DK" sz="3600" b="1" dirty="0"/>
          </a:p>
        </p:txBody>
      </p:sp>
      <p:sp>
        <p:nvSpPr>
          <p:cNvPr id="7" name="Undertitel 6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 fontScale="70000" lnSpcReduction="20000"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Tilslutning ved Haderslev frem for Kolding vil aflaste E45 over en længere strækning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Østlig linjeføring mest interessant i forhold til Fyn/Sjælland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Placering relativ tæt ved Billund giver større trafikspring på den sydlige del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Placering må ikke ligge for vestlig – ingen aflastning af  E45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Placering  tæt ved nuværende Rute 13 giver størst trafik og aflastning af øvrige veje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r>
              <a:rPr lang="da-DK" dirty="0" smtClean="0"/>
              <a:t>Tilslutning til E45 ved Støvring giver større trafik og mere aflastning af øvrige veje end tilslutning ved Hobro</a:t>
            </a:r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323528" y="0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Overordnet konklusion</a:t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 fontScale="32500" lnSpcReduction="20000"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b="1" dirty="0" smtClean="0"/>
          </a:p>
          <a:p>
            <a:pPr>
              <a:buFont typeface="Wingdings" pitchFamily="2" charset="2"/>
              <a:buChar char="Ø"/>
            </a:pPr>
            <a:r>
              <a:rPr lang="da-DK" sz="6000" b="1" dirty="0" smtClean="0"/>
              <a:t>Hærvejsmotorvej bør være færdig senest i 2030</a:t>
            </a:r>
          </a:p>
          <a:p>
            <a:pPr>
              <a:buFont typeface="Wingdings" pitchFamily="2" charset="2"/>
              <a:buChar char="Ø"/>
            </a:pPr>
            <a:endParaRPr lang="da-DK" sz="6000" b="1" dirty="0" smtClean="0"/>
          </a:p>
          <a:p>
            <a:pPr>
              <a:buFont typeface="Wingdings" pitchFamily="2" charset="2"/>
              <a:buChar char="Ø"/>
            </a:pPr>
            <a:r>
              <a:rPr lang="da-DK" sz="6000" b="1" dirty="0" smtClean="0"/>
              <a:t>Hærvejsmotorvej skal hægtes på E45 i både nord og syd for at aflaste E45</a:t>
            </a:r>
          </a:p>
          <a:p>
            <a:pPr>
              <a:buFont typeface="Wingdings" pitchFamily="2" charset="2"/>
              <a:buChar char="Ø"/>
            </a:pPr>
            <a:endParaRPr lang="da-DK" sz="6000" b="1" dirty="0" smtClean="0"/>
          </a:p>
          <a:p>
            <a:pPr algn="l">
              <a:buFont typeface="Wingdings" pitchFamily="2" charset="2"/>
              <a:buChar char="Ø"/>
            </a:pPr>
            <a:r>
              <a:rPr lang="da-DK" sz="6000" b="1" dirty="0" smtClean="0"/>
              <a:t>Placering for langt mod vest  vil ikke aflaste E45</a:t>
            </a:r>
          </a:p>
          <a:p>
            <a:pPr algn="l">
              <a:buFont typeface="Wingdings" pitchFamily="2" charset="2"/>
              <a:buChar char="Ø"/>
            </a:pPr>
            <a:endParaRPr lang="da-DK" sz="6000" b="1" dirty="0" smtClean="0"/>
          </a:p>
          <a:p>
            <a:pPr algn="l">
              <a:buFont typeface="Wingdings" pitchFamily="2" charset="2"/>
              <a:buChar char="Ø"/>
            </a:pPr>
            <a:r>
              <a:rPr lang="da-DK" sz="6000" b="1" dirty="0" smtClean="0"/>
              <a:t>Ingen af de to linjeføringer helt optimale</a:t>
            </a:r>
          </a:p>
          <a:p>
            <a:pPr lvl="1">
              <a:buFont typeface="Wingdings" pitchFamily="2" charset="2"/>
              <a:buChar char="Ø"/>
            </a:pPr>
            <a:r>
              <a:rPr lang="da-DK" sz="5600" b="1" dirty="0" smtClean="0"/>
              <a:t>I nord giver linjeføring 1 den bedste aflastning</a:t>
            </a:r>
          </a:p>
          <a:p>
            <a:pPr lvl="1">
              <a:buFont typeface="Wingdings" pitchFamily="2" charset="2"/>
              <a:buChar char="Ø"/>
            </a:pPr>
            <a:r>
              <a:rPr lang="da-DK" sz="5600" b="1" dirty="0" smtClean="0"/>
              <a:t>I syd giver linjeføring 3 en bedre aflastning syd for Kolding og bedre betjening af Billund, men af hensyn til den gennemgående nord-syd trafik behov for optimering af linjeføring </a:t>
            </a:r>
          </a:p>
          <a:p>
            <a:pPr algn="l">
              <a:buFont typeface="Wingdings" pitchFamily="2" charset="2"/>
              <a:buChar char="Ø"/>
            </a:pPr>
            <a:endParaRPr lang="da-DK" sz="6000" b="1" dirty="0" smtClean="0"/>
          </a:p>
          <a:p>
            <a:pPr>
              <a:buFont typeface="Wingdings" pitchFamily="2" charset="2"/>
              <a:buChar char="Ø"/>
            </a:pPr>
            <a:r>
              <a:rPr lang="da-DK" sz="6000" b="1" dirty="0" smtClean="0"/>
              <a:t>Hærvejsmotorvej har ikke sammenhæng med en Rute 11 udbygning, da der er tale om anden trafik</a:t>
            </a:r>
          </a:p>
          <a:p>
            <a:pPr>
              <a:buFont typeface="Wingdings" pitchFamily="2" charset="2"/>
              <a:buChar char="Ø"/>
            </a:pPr>
            <a:endParaRPr lang="da-DK" sz="6000" b="1" dirty="0" smtClean="0"/>
          </a:p>
          <a:p>
            <a:pPr algn="l">
              <a:buFont typeface="Wingdings" pitchFamily="2" charset="2"/>
              <a:buChar char="Ø"/>
            </a:pPr>
            <a:r>
              <a:rPr lang="da-DK" sz="6000" b="1" dirty="0" smtClean="0"/>
              <a:t>Hærvejsmotorvej kan kun delvis erstatte/udskyde udvidelse af E45</a:t>
            </a:r>
          </a:p>
          <a:p>
            <a:pPr algn="l">
              <a:buFont typeface="Wingdings" pitchFamily="2" charset="2"/>
              <a:buChar char="Ø"/>
            </a:pPr>
            <a:endParaRPr lang="da-DK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323528" y="0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Tekstboks 6"/>
          <p:cNvSpPr txBox="1"/>
          <p:nvPr/>
        </p:nvSpPr>
        <p:spPr>
          <a:xfrm>
            <a:off x="2051720" y="2708920"/>
            <a:ext cx="47879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Tak for opmærksomheden!</a:t>
            </a:r>
          </a:p>
          <a:p>
            <a:endParaRPr lang="da-DK" sz="3200" b="1" dirty="0" smtClean="0"/>
          </a:p>
          <a:p>
            <a:endParaRPr lang="da-DK" sz="3200" b="1" dirty="0" smtClean="0"/>
          </a:p>
          <a:p>
            <a:pPr algn="ctr"/>
            <a:r>
              <a:rPr lang="da-DK" sz="3200" b="1" dirty="0" smtClean="0"/>
              <a:t>Spørgsmål?</a:t>
            </a:r>
            <a:endParaRPr lang="da-D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980729"/>
            <a:ext cx="7704856" cy="79208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         Hærvejsmotorvej – hvorfor?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da-DK" sz="2400" dirty="0" smtClean="0"/>
              <a:t>  </a:t>
            </a:r>
            <a:r>
              <a:rPr lang="da-DK" sz="2800" dirty="0" smtClean="0"/>
              <a:t>Dårlig vejbetjening af Billund, Silkeborg, Viborg og andre dele af Midtjylland – </a:t>
            </a:r>
            <a:r>
              <a:rPr lang="da-DK" sz="2800" dirty="0" err="1" smtClean="0"/>
              <a:t>ifht</a:t>
            </a:r>
            <a:r>
              <a:rPr lang="da-DK" sz="2800" dirty="0" smtClean="0"/>
              <a:t>. motorvejsnettet</a:t>
            </a:r>
          </a:p>
          <a:p>
            <a:pPr algn="l">
              <a:buFont typeface="Wingdings" pitchFamily="2" charset="2"/>
              <a:buChar char="Ø"/>
            </a:pPr>
            <a:endParaRPr lang="da-DK" sz="2800" dirty="0" smtClean="0"/>
          </a:p>
          <a:p>
            <a:pPr algn="l">
              <a:buFont typeface="Wingdings" pitchFamily="2" charset="2"/>
              <a:buChar char="Ø"/>
            </a:pPr>
            <a:r>
              <a:rPr lang="da-DK" sz="2800" dirty="0" smtClean="0"/>
              <a:t>  Udsigt til kapacitetsproblemer på hele  E45 mellem Haderslev og Randers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a-DK" sz="2400" dirty="0" smtClean="0"/>
              <a:t>Kritisk trængsel Aarhus – Skanderborg fra  2015-2020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a-DK" sz="2400" dirty="0" smtClean="0"/>
              <a:t>Kritisk trængsel Kolding V- Kolding Ø fra 2017-2020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a-DK" sz="2400" dirty="0" smtClean="0"/>
              <a:t>Kritisk trængsel Hornstrup-Skanderborg fra 2025-2030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a-DK" sz="2400" u="sng" dirty="0" smtClean="0"/>
              <a:t>IGEN</a:t>
            </a:r>
            <a:r>
              <a:rPr lang="da-DK" sz="2400" dirty="0" smtClean="0"/>
              <a:t> Kritisk trængsel Vejle Fjordbro fra omkring 2030-35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a-DK" sz="2400" dirty="0" smtClean="0"/>
              <a:t>Kritisk trængsel Haderslev-Kolding og Aarhus-Randers fra  2035-40</a:t>
            </a:r>
          </a:p>
          <a:p>
            <a:pPr marL="914400" lvl="1" indent="-457200" algn="l">
              <a:buFont typeface="+mj-lt"/>
              <a:buAutoNum type="arabicPeriod"/>
            </a:pPr>
            <a:endParaRPr lang="da-DK" sz="2000" dirty="0" smtClean="0"/>
          </a:p>
          <a:p>
            <a:pPr algn="l"/>
            <a:r>
              <a:rPr lang="da-DK" sz="2000" dirty="0" smtClean="0"/>
              <a:t>Forudsætning: årlig trafikstigning ca. 2%.  2000-2008 var den ca. 4%</a:t>
            </a:r>
          </a:p>
          <a:p>
            <a:pPr algn="l"/>
            <a:r>
              <a:rPr lang="da-DK" sz="2000" dirty="0" smtClean="0"/>
              <a:t>Kritisk trængsel svarer ca. til situationen på Vejle Fjord før omstribning 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 l="25476" t="38873" r="58998" b="36206"/>
          <a:stretch>
            <a:fillRect/>
          </a:stretch>
        </p:blipFill>
        <p:spPr bwMode="auto">
          <a:xfrm>
            <a:off x="6659563" y="4365625"/>
            <a:ext cx="2484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980729"/>
            <a:ext cx="7704856" cy="79208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Hærvejsmotorvej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896544"/>
          </a:xfrm>
        </p:spPr>
        <p:txBody>
          <a:bodyPr>
            <a:normAutofit/>
          </a:bodyPr>
          <a:lstStyle/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24744"/>
            <a:ext cx="1314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916832"/>
            <a:ext cx="2762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4067944" y="1772816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NIRAS screenede i 2010  mulige alternativer for Transportministeriet </a:t>
            </a:r>
          </a:p>
          <a:p>
            <a:endParaRPr lang="da-DK" sz="2800" b="1" dirty="0" smtClean="0"/>
          </a:p>
          <a:p>
            <a:r>
              <a:rPr lang="da-DK" sz="2800" b="1" dirty="0" smtClean="0"/>
              <a:t>2 alternativer skilte sig ud med hensyn til trafik-mængde og aflastning af E45</a:t>
            </a:r>
            <a:endParaRPr lang="da-DK" sz="2800" b="1" dirty="0"/>
          </a:p>
        </p:txBody>
      </p:sp>
      <p:cxnSp>
        <p:nvCxnSpPr>
          <p:cNvPr id="11" name="Lige pilforbindelse 10"/>
          <p:cNvCxnSpPr/>
          <p:nvPr/>
        </p:nvCxnSpPr>
        <p:spPr>
          <a:xfrm rot="10800000" flipV="1">
            <a:off x="3203848" y="4653136"/>
            <a:ext cx="720080" cy="64807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980729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              NIRAS Screening – 2 mest oplagte linjeføringer</a:t>
            </a: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896544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1314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44824"/>
            <a:ext cx="2736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916832"/>
            <a:ext cx="2705684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4860032" y="5657671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Trafik 16-23.000 (2010)</a:t>
            </a:r>
          </a:p>
          <a:p>
            <a:r>
              <a:rPr lang="da-DK" sz="2400" dirty="0" smtClean="0"/>
              <a:t>Aflastning af E45: 10-15.000 – mest i syd</a:t>
            </a:r>
            <a:endParaRPr lang="da-DK" sz="2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0" y="5750004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Trafik: 16-23.000 (2010)</a:t>
            </a:r>
          </a:p>
          <a:p>
            <a:r>
              <a:rPr lang="da-DK" sz="2400" dirty="0" smtClean="0"/>
              <a:t>Aflastning af E45: 10-15.000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1412776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Trekantområdets analyse af en Hærvejsmotorvej</a:t>
            </a:r>
          </a:p>
          <a:p>
            <a:endParaRPr lang="da-DK" sz="3200" b="1" dirty="0" smtClean="0"/>
          </a:p>
          <a:p>
            <a:pPr>
              <a:buFont typeface="Wingdings" pitchFamily="2" charset="2"/>
              <a:buChar char="Ø"/>
            </a:pPr>
            <a:r>
              <a:rPr lang="da-DK" sz="2400" b="1" dirty="0" smtClean="0"/>
              <a:t> </a:t>
            </a:r>
            <a:r>
              <a:rPr lang="da-DK" sz="2400" dirty="0" smtClean="0"/>
              <a:t>Ønske om god vejbetjening af Billund og Billund Lufthavn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Ønske om velfungerende infrastruktur i området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 Udsigt til forsatte trængselsproblemer på det overordnede vejnet – specielt ved Vejle Fjord og omkring Kolding</a:t>
            </a:r>
          </a:p>
          <a:p>
            <a:pPr>
              <a:buFont typeface="Wingdings" pitchFamily="2" charset="2"/>
              <a:buChar char="Ø"/>
            </a:pPr>
            <a:endParaRPr lang="da-DK" sz="2400" b="1" dirty="0" smtClean="0"/>
          </a:p>
          <a:p>
            <a:endParaRPr lang="da-DK" sz="2400" b="1" dirty="0" smtClean="0"/>
          </a:p>
          <a:p>
            <a:pPr>
              <a:buFont typeface="Wingdings" pitchFamily="2" charset="2"/>
              <a:buChar char="Ø"/>
            </a:pPr>
            <a:endParaRPr lang="da-DK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1150" t="23746" r="76433" b="11444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22112" t="23746" r="17203" b="23848"/>
          <a:stretch>
            <a:fillRect/>
          </a:stretch>
        </p:blipFill>
        <p:spPr bwMode="auto">
          <a:xfrm>
            <a:off x="276225" y="42863"/>
            <a:ext cx="1603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524125"/>
            <a:ext cx="7315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sz="2800" b="1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sz="2800" dirty="0">
              <a:solidFill>
                <a:srgbClr val="5C002E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da-DK" i="1" dirty="0">
              <a:solidFill>
                <a:srgbClr val="5C002E"/>
              </a:solidFill>
              <a:latin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1124744"/>
            <a:ext cx="8460432" cy="576064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896544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endParaRPr lang="da-DK" dirty="0" smtClean="0"/>
          </a:p>
          <a:p>
            <a:pPr algn="l"/>
            <a:endParaRPr lang="da-DK" sz="2400" dirty="0" smtClean="0"/>
          </a:p>
          <a:p>
            <a:pPr algn="l">
              <a:buFont typeface="Wingdings" pitchFamily="2" charset="2"/>
              <a:buChar char="Ø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467544" y="1412776"/>
            <a:ext cx="7947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Fokusområde for Trekantområdets analyse</a:t>
            </a:r>
          </a:p>
          <a:p>
            <a:endParaRPr lang="da-DK" sz="3200" b="1" dirty="0" smtClean="0"/>
          </a:p>
          <a:p>
            <a:pPr>
              <a:buFont typeface="Wingdings" pitchFamily="2" charset="2"/>
              <a:buChar char="Ø"/>
            </a:pPr>
            <a:r>
              <a:rPr lang="da-DK" sz="2400" b="1" dirty="0" smtClean="0"/>
              <a:t> </a:t>
            </a:r>
            <a:r>
              <a:rPr lang="da-DK" sz="2400" u="sng" dirty="0" smtClean="0"/>
              <a:t>Ikke</a:t>
            </a:r>
            <a:r>
              <a:rPr lang="da-DK" sz="2400" dirty="0" smtClean="0"/>
              <a:t> natur eller miljøundersøgelser</a:t>
            </a:r>
          </a:p>
          <a:p>
            <a:pPr lvl="1">
              <a:buFont typeface="Wingdings" pitchFamily="2" charset="2"/>
              <a:buChar char="Ø"/>
            </a:pPr>
            <a:r>
              <a:rPr lang="da-DK" sz="2400" dirty="0" smtClean="0"/>
              <a:t>Iflg. NIRAS analyse er ingen af linjeføringer problemfrie</a:t>
            </a:r>
          </a:p>
          <a:p>
            <a:pPr lvl="1">
              <a:buFont typeface="Wingdings" pitchFamily="2" charset="2"/>
              <a:buChar char="Ø"/>
            </a:pPr>
            <a:r>
              <a:rPr lang="da-DK" sz="2400" dirty="0" smtClean="0"/>
              <a:t>Men – formentlig – gennemførlige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u="sng" dirty="0" smtClean="0"/>
              <a:t>Ikke</a:t>
            </a:r>
            <a:r>
              <a:rPr lang="da-DK" sz="2400" dirty="0" smtClean="0"/>
              <a:t> teknisk eller  anlægsøkonomiske analyser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>
              <a:buFont typeface="Wingdings" pitchFamily="2" charset="2"/>
              <a:buChar char="Ø"/>
            </a:pPr>
            <a:r>
              <a:rPr lang="da-DK" sz="2400" dirty="0" smtClean="0"/>
              <a:t>Fokus på omfang af trafik og aflastning</a:t>
            </a:r>
          </a:p>
          <a:p>
            <a:pPr>
              <a:buFont typeface="Wingdings" pitchFamily="2" charset="2"/>
              <a:buChar char="Ø"/>
            </a:pPr>
            <a:endParaRPr lang="da-DK" sz="2400" dirty="0" smtClean="0"/>
          </a:p>
          <a:p>
            <a:pPr lvl="1">
              <a:buFont typeface="Wingdings" pitchFamily="2" charset="2"/>
              <a:buChar char="Ø"/>
            </a:pPr>
            <a:r>
              <a:rPr lang="da-DK" sz="2400" dirty="0" smtClean="0"/>
              <a:t>Trafik = Rejsetidsbesparelser = Samfundsøkonomi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1090</Words>
  <Application>Microsoft Office PowerPoint</Application>
  <PresentationFormat>Skærmshow (4:3)</PresentationFormat>
  <Paragraphs>321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42</vt:i4>
      </vt:variant>
    </vt:vector>
  </HeadingPairs>
  <TitlesOfParts>
    <vt:vector size="43" baseType="lpstr">
      <vt:lpstr>Kontortema</vt:lpstr>
      <vt:lpstr> Trekantområdets analyse af Hærvejsmotorvej</vt:lpstr>
      <vt:lpstr> </vt:lpstr>
      <vt:lpstr> </vt:lpstr>
      <vt:lpstr> </vt:lpstr>
      <vt:lpstr>         Hærvejsmotorvej – hvorfor?</vt:lpstr>
      <vt:lpstr>Hærvejsmotorvej</vt:lpstr>
      <vt:lpstr>              NIRAS Screening – 2 mest oplagte linjeføringer</vt:lpstr>
      <vt:lpstr> </vt:lpstr>
      <vt:lpstr> </vt:lpstr>
      <vt:lpstr> </vt:lpstr>
      <vt:lpstr>Mest oplagte alternativer analyseret af Trekantområdet og Cowi</vt:lpstr>
      <vt:lpstr> </vt:lpstr>
      <vt:lpstr> </vt:lpstr>
      <vt:lpstr>Hærvejsmotorvej trafiktal 2020</vt:lpstr>
      <vt:lpstr>           Hærvejsmotorvej – trafiktal 2030  </vt:lpstr>
      <vt:lpstr> Trekantområdets/Cowis analyse  vs.  Niras screening</vt:lpstr>
      <vt:lpstr> </vt:lpstr>
      <vt:lpstr> </vt:lpstr>
      <vt:lpstr>Hærvejsmotorvej – aflastning ved Vejle Fjord</vt:lpstr>
      <vt:lpstr> </vt:lpstr>
      <vt:lpstr> </vt:lpstr>
      <vt:lpstr> </vt:lpstr>
      <vt:lpstr>Rejsetidsgevinster fra/til Padborg - grænse</vt:lpstr>
      <vt:lpstr>Rejsetidsgevinster– fra/til Aalborg</vt:lpstr>
      <vt:lpstr>Rejsetidsgevinster til/fra København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Aflastning af E45 </vt:lpstr>
      <vt:lpstr>Østlig linjeføring</vt:lpstr>
      <vt:lpstr>Vestlig linjeføring</vt:lpstr>
      <vt:lpstr>Sammenligning af østlig og vestlig linjeføring</vt:lpstr>
      <vt:lpstr>Overordnet konklusion </vt:lpstr>
      <vt:lpstr> </vt:lpstr>
    </vt:vector>
  </TitlesOfParts>
  <Company>Kolding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Niels Gr‘sb›ll Olesen</dc:creator>
  <cp:lastModifiedBy>JSU</cp:lastModifiedBy>
  <cp:revision>363</cp:revision>
  <dcterms:created xsi:type="dcterms:W3CDTF">2009-10-19T12:22:54Z</dcterms:created>
  <dcterms:modified xsi:type="dcterms:W3CDTF">2012-03-23T12:14:30Z</dcterms:modified>
</cp:coreProperties>
</file>